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72" r:id="rId2"/>
    <p:sldId id="281" r:id="rId3"/>
    <p:sldId id="307" r:id="rId4"/>
    <p:sldId id="279" r:id="rId5"/>
    <p:sldId id="280" r:id="rId6"/>
    <p:sldId id="304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284" r:id="rId28"/>
    <p:sldId id="294" r:id="rId29"/>
    <p:sldId id="285" r:id="rId30"/>
    <p:sldId id="291" r:id="rId31"/>
    <p:sldId id="292" r:id="rId32"/>
    <p:sldId id="293" r:id="rId33"/>
    <p:sldId id="313" r:id="rId34"/>
    <p:sldId id="315" r:id="rId35"/>
    <p:sldId id="310" r:id="rId36"/>
    <p:sldId id="303" r:id="rId37"/>
    <p:sldId id="305" r:id="rId38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ASSO ALESSANDRA" initials="G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D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>
        <p:scale>
          <a:sx n="114" d="100"/>
          <a:sy n="114" d="100"/>
        </p:scale>
        <p:origin x="-155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F3F3D6-D687-4B21-B006-C2016EAD2825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33F62E-F2E4-4CE2-8361-A7F68BE6821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644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12A1F2-C399-4139-B7DD-0A6A7AF1C85D}" type="slidenum">
              <a:rPr lang="it-IT" smtClean="0">
                <a:latin typeface="Times New Roman" pitchFamily="18" charset="0"/>
              </a:rPr>
              <a:pPr/>
              <a:t>7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C1FF2F-C777-4FD3-A9EA-DCDE26636EC7}" type="slidenum">
              <a:rPr lang="it-IT" smtClean="0">
                <a:latin typeface="Times New Roman" pitchFamily="18" charset="0"/>
              </a:rPr>
              <a:pPr/>
              <a:t>19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FC8BFC2-8BBC-4C05-98A3-D8C0AA6A19C7}" type="slidenum">
              <a:rPr lang="it-IT" smtClean="0">
                <a:latin typeface="Times New Roman" pitchFamily="18" charset="0"/>
              </a:rPr>
              <a:pPr/>
              <a:t>20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EB9092F-7577-46FE-BECF-09A261C27150}" type="slidenum">
              <a:rPr lang="it-IT" smtClean="0">
                <a:latin typeface="Times New Roman" pitchFamily="18" charset="0"/>
              </a:rPr>
              <a:pPr/>
              <a:t>21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3F62E-F2E4-4CE2-8361-A7F68BE6821D}" type="slidenum">
              <a:rPr lang="it-IT" smtClean="0"/>
              <a:pPr>
                <a:defRPr/>
              </a:pPr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23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C066E6-4271-4E11-90B8-E8316D610FE3}" type="slidenum">
              <a:rPr lang="it-IT" smtClean="0"/>
              <a:pPr>
                <a:defRPr/>
              </a:pPr>
              <a:t>36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224DBC-B486-451F-A33E-6A87A7B40664}" type="slidenum">
              <a:rPr lang="en-GB" smtClean="0"/>
              <a:pPr eaLnBrk="1" hangingPunct="1"/>
              <a:t>8</a:t>
            </a:fld>
            <a:endParaRPr lang="en-GB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4050"/>
          </a:xfrm>
          <a:noFill/>
        </p:spPr>
        <p:txBody>
          <a:bodyPr/>
          <a:lstStyle/>
          <a:p>
            <a:pPr defTabSz="930275" eaLnBrk="1" hangingPunct="1"/>
            <a:r>
              <a:rPr lang="it-IT" smtClean="0"/>
              <a:t>Per “moneta bancaria” si intende quel tipo di moneta che consente di acquistare beni (ad esempio, la spesa) e servizi (ad esempio, l’abbonamento ai trasporti urbani) senza che sia necessaria la consegna del denaro contante. </a:t>
            </a:r>
          </a:p>
          <a:p>
            <a:pPr defTabSz="930275" eaLnBrk="1" hangingPunct="1"/>
            <a:r>
              <a:rPr lang="it-IT" smtClean="0"/>
              <a:t>La sostituzione della moneta bancaria al denaro contante nella funzione di   pagamento poggia su un insieme di strumenti organizzati e gestiti dalle banche e da altri operatori specializzati non bancari (es. istituti di pagamento e istituti di moneta elettronica) </a:t>
            </a:r>
          </a:p>
          <a:p>
            <a:pPr defTabSz="930275" eaLnBrk="1" hangingPunct="1"/>
            <a:endParaRPr lang="it-IT" smtClean="0"/>
          </a:p>
          <a:p>
            <a:pPr defTabSz="930275" eaLnBrk="1" hangingPunct="1"/>
            <a:endParaRPr lang="it-IT" smtClean="0"/>
          </a:p>
          <a:p>
            <a:pPr defTabSz="930275" eaLnBrk="1" hangingPunct="1"/>
            <a:r>
              <a:rPr lang="it-IT" smtClean="0"/>
              <a:t>Il principale strumento attraverso il quale le banche consentono la circolazione della moneta bancaria, ossia il suo effettivo utilizzo negli scambi al pari del denaro contante, è rappresentato dal conto corrente bancario. </a:t>
            </a:r>
          </a:p>
          <a:p>
            <a:pPr defTabSz="930275" eaLnBrk="1" hangingPunct="1"/>
            <a:r>
              <a:rPr lang="it-IT" smtClean="0"/>
              <a:t>Al conto corrente, che rappresenta uno dei prodotti bancari più diffusi tra la collettività, è infatti generalmente associato l’utilizzo dei mezzi di pagamento sostitutivi e quindi alternativi alle banconote e alle monete (es. assegni, carte, bonifici)</a:t>
            </a:r>
            <a:endParaRPr lang="en-GB" smtClean="0"/>
          </a:p>
          <a:p>
            <a:pPr defTabSz="930275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B865550-41B9-4EF0-9D13-65895651A195}" type="slidenum">
              <a:rPr lang="it-IT" smtClean="0">
                <a:latin typeface="Times New Roman" pitchFamily="18" charset="0"/>
              </a:rPr>
              <a:pPr/>
              <a:t>9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A8FC67D-28D0-4AF5-A4CC-5734C81DC1F3}" type="slidenum">
              <a:rPr lang="it-IT" smtClean="0">
                <a:latin typeface="Times New Roman" pitchFamily="18" charset="0"/>
              </a:rPr>
              <a:pPr/>
              <a:t>10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BEAAC88-21B7-4129-B369-3A8FB8126866}" type="slidenum">
              <a:rPr lang="it-IT" smtClean="0">
                <a:latin typeface="Times New Roman" pitchFamily="18" charset="0"/>
              </a:rPr>
              <a:pPr/>
              <a:t>11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194D6BB-D15A-4F05-B210-50D1DD9211CD}" type="slidenum">
              <a:rPr lang="it-IT" smtClean="0">
                <a:latin typeface="Times New Roman" pitchFamily="18" charset="0"/>
              </a:rPr>
              <a:pPr/>
              <a:t>13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B3E4461-1BF7-48C2-BEA5-7A9AFF54D0C8}" type="slidenum">
              <a:rPr lang="it-IT" smtClean="0">
                <a:latin typeface="Times New Roman" pitchFamily="18" charset="0"/>
              </a:rPr>
              <a:pPr/>
              <a:t>15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0824760-2766-4FB3-B71E-07B80085F4D0}" type="slidenum">
              <a:rPr lang="it-IT" smtClean="0">
                <a:latin typeface="Times New Roman" pitchFamily="18" charset="0"/>
              </a:rPr>
              <a:pPr/>
              <a:t>16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22C0641-6A6F-4B8A-A028-AC9272442AB4}" type="slidenum">
              <a:rPr lang="it-IT" smtClean="0">
                <a:latin typeface="Times New Roman" pitchFamily="18" charset="0"/>
              </a:rPr>
              <a:pPr/>
              <a:t>18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6BAF-AC78-45B2-B2CD-7B535F123B68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CAB52-3FD1-419A-9F36-262D841E96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939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1EAA-63B1-4597-8B4B-31823DAFF39E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95CE-65CC-4E1D-9399-D4F4B98C2B1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55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3F2A-1764-4F3A-B870-8DE8FB566327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70DB-3EDE-4D9D-81BE-D158150C71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39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155F-DD11-4423-AC70-E68A33C0BD7B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BFCB-3FC9-4379-8C12-58458621C3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439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AA29D-23BC-479D-9EA7-E9BA2B399D28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439BE-A20F-4005-A3E9-CD861D8EEF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32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9957-7944-42F7-A74A-7B6787737959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2D1CF-D074-446E-B28D-5E7BB02442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12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E60C7-B112-4292-9075-A3767BF25C5F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3B47-E059-4F02-9C03-6E0683F12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34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2075-716C-424C-A2BF-2C76507E6F9E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609C-4D85-4C48-BE4E-A795288420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4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23237-080A-4E9D-8F73-7142E7EAA93C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A1FB7-DC03-40D4-ABA3-0956C04BA9E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28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F3FFD-B456-4286-8393-E98444CEFFCD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3EED-3748-4AB4-BA70-50708378712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86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FCA0-8C71-452F-B31B-EF53C24CEC79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C4E91-4FCF-4963-8DBC-01B968311F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48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275BE69-198A-42C9-9C85-AF8A50DB52B4}" type="datetimeFigureOut">
              <a:rPr lang="it-IT"/>
              <a:pPr>
                <a:defRPr/>
              </a:pPr>
              <a:t>16/02/2018</a:t>
            </a:fld>
            <a:endParaRPr lang="it-I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85D5F49-CCF6-458C-84CA-E6BE7D5610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/>
          </p:cNvSpPr>
          <p:nvPr>
            <p:ph idx="1"/>
          </p:nvPr>
        </p:nvSpPr>
        <p:spPr>
          <a:xfrm>
            <a:off x="1403648" y="2060848"/>
            <a:ext cx="6400800" cy="2304256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it-IT" sz="3600" b="1" cap="all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ＭＳ Ｐゴシック" charset="-128"/>
                <a:cs typeface="Times New Roman" pitchFamily="18" charset="0"/>
              </a:rPr>
              <a:t>Gli strumenti di pagamento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it-IT" sz="3600" b="1" cap="all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ＭＳ Ｐゴシック" charset="-128"/>
                <a:cs typeface="Times New Roman" pitchFamily="18" charset="0"/>
              </a:rPr>
              <a:t>istruzioni per l’uso</a:t>
            </a:r>
            <a:endParaRPr lang="it-IT" sz="3600" b="1" i="1" cap="all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sz="4000" i="1" dirty="0" smtClean="0"/>
          </a:p>
        </p:txBody>
      </p:sp>
      <p:pic>
        <p:nvPicPr>
          <p:cNvPr id="5123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30051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 I DIVERSI UTILIZZI</a:t>
            </a:r>
            <a:br>
              <a:rPr lang="it-IT" smtClean="0"/>
            </a:br>
            <a:endParaRPr lang="en-GB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1125538"/>
            <a:ext cx="8229600" cy="4530725"/>
          </a:xfrm>
        </p:spPr>
        <p:txBody>
          <a:bodyPr/>
          <a:lstStyle/>
          <a:p>
            <a:pPr marL="0" indent="0" algn="just" eaLnBrk="1" hangingPunct="1">
              <a:tabLst>
                <a:tab pos="266700" algn="l"/>
              </a:tabLst>
              <a:defRPr/>
            </a:pPr>
            <a:r>
              <a:rPr lang="it-IT" dirty="0"/>
              <a:t>S</a:t>
            </a:r>
            <a:r>
              <a:rPr lang="it-IT" dirty="0" smtClean="0"/>
              <a:t>ervizio di cassa</a:t>
            </a:r>
          </a:p>
          <a:p>
            <a:pPr marL="0" indent="0" algn="just" eaLnBrk="1" hangingPunct="1">
              <a:tabLst>
                <a:tab pos="266700" algn="l"/>
              </a:tabLst>
              <a:defRPr/>
            </a:pPr>
            <a:r>
              <a:rPr lang="it-IT" dirty="0" smtClean="0"/>
              <a:t>Utilizzo a distanza (Home banking): </a:t>
            </a:r>
          </a:p>
          <a:p>
            <a:pPr marL="762000" lvl="1" indent="-285750" algn="just" eaLnBrk="1" hangingPunct="1">
              <a:tabLst>
                <a:tab pos="266700" algn="l"/>
              </a:tabLst>
              <a:defRPr/>
            </a:pPr>
            <a:r>
              <a:rPr lang="it-IT" dirty="0" smtClean="0"/>
              <a:t>Phone banking </a:t>
            </a:r>
          </a:p>
          <a:p>
            <a:pPr marL="762000" lvl="1" indent="-285750" algn="just" eaLnBrk="1" hangingPunct="1">
              <a:tabLst>
                <a:tab pos="266700" algn="l"/>
              </a:tabLst>
              <a:defRPr/>
            </a:pPr>
            <a:r>
              <a:rPr lang="it-IT" dirty="0" smtClean="0"/>
              <a:t>Internet banking</a:t>
            </a:r>
          </a:p>
          <a:p>
            <a:pPr marL="149225" indent="0" algn="just" eaLnBrk="1" hangingPunct="1"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it-IT" dirty="0" smtClean="0"/>
              <a:t>Alcuni </a:t>
            </a:r>
            <a:r>
              <a:rPr lang="it-IT" dirty="0"/>
              <a:t>servizi </a:t>
            </a:r>
            <a:r>
              <a:rPr lang="it-IT" dirty="0" smtClean="0"/>
              <a:t>finanziari aggiuntivi possono </a:t>
            </a:r>
            <a:r>
              <a:rPr lang="it-IT" dirty="0"/>
              <a:t>essere agganciati al conto </a:t>
            </a:r>
            <a:r>
              <a:rPr lang="it-IT" dirty="0" smtClean="0"/>
              <a:t>corrente, come:</a:t>
            </a:r>
            <a:endParaRPr lang="it-IT" dirty="0"/>
          </a:p>
          <a:p>
            <a:pPr marL="434975" lvl="1" indent="-285750" algn="just" eaLnBrk="1" hangingPunct="1">
              <a:buClr>
                <a:schemeClr val="accent1"/>
              </a:buClr>
              <a:buSzTx/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dirty="0"/>
              <a:t>F</a:t>
            </a:r>
            <a:r>
              <a:rPr lang="it-IT" dirty="0" smtClean="0"/>
              <a:t>inanziamento  (mutuo</a:t>
            </a:r>
            <a:r>
              <a:rPr lang="it-IT" dirty="0"/>
              <a:t>, </a:t>
            </a:r>
            <a:r>
              <a:rPr lang="it-IT" dirty="0" smtClean="0"/>
              <a:t>fido..)</a:t>
            </a:r>
          </a:p>
          <a:p>
            <a:pPr marL="434975" lvl="1" indent="-285750" algn="just" eaLnBrk="1" hangingPunct="1">
              <a:buClr>
                <a:schemeClr val="accent1"/>
              </a:buClr>
              <a:buSzTx/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dirty="0"/>
              <a:t>I</a:t>
            </a:r>
            <a:r>
              <a:rPr lang="it-IT" dirty="0" smtClean="0"/>
              <a:t>nvestimento </a:t>
            </a:r>
            <a:r>
              <a:rPr lang="it-IT" dirty="0"/>
              <a:t>dei </a:t>
            </a:r>
            <a:r>
              <a:rPr lang="it-IT" dirty="0" smtClean="0"/>
              <a:t>risparmi</a:t>
            </a:r>
            <a:endParaRPr lang="it-IT" dirty="0"/>
          </a:p>
          <a:p>
            <a:pPr marL="762000" lvl="1" indent="-285750" algn="just" eaLnBrk="1" hangingPunct="1">
              <a:tabLst>
                <a:tab pos="266700" algn="l"/>
              </a:tabLst>
              <a:defRPr/>
            </a:pPr>
            <a:endParaRPr lang="it-IT" dirty="0"/>
          </a:p>
        </p:txBody>
      </p:sp>
      <p:sp>
        <p:nvSpPr>
          <p:cNvPr id="6148" name="Rettangolo 1"/>
          <p:cNvSpPr>
            <a:spLocks noChangeArrowheads="1"/>
          </p:cNvSpPr>
          <p:nvPr/>
        </p:nvSpPr>
        <p:spPr bwMode="auto">
          <a:xfrm>
            <a:off x="8221663" y="6343650"/>
            <a:ext cx="33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7289E5EF-F68A-4DF4-9B9B-2C87B1AE6793}" type="slidenum">
              <a:rPr lang="en-GB" altLang="en-US" sz="1200">
                <a:solidFill>
                  <a:srgbClr val="003399"/>
                </a:solidFill>
                <a:latin typeface="Garamond" pitchFamily="18" charset="0"/>
              </a:rPr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8716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1620F88-A9B8-47D8-8CED-C70602E45F7C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11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dirty="0" smtClean="0"/>
              <a:t>IL CONTO CORRENTE</a:t>
            </a:r>
            <a:r>
              <a:rPr lang="it-IT" dirty="0" smtClean="0">
                <a:solidFill>
                  <a:srgbClr val="FFFF66"/>
                </a:solidFill>
              </a:rPr>
              <a:t/>
            </a:r>
            <a:br>
              <a:rPr lang="it-IT" dirty="0" smtClean="0">
                <a:solidFill>
                  <a:srgbClr val="FFFF66"/>
                </a:solidFill>
              </a:rPr>
            </a:br>
            <a:endParaRPr lang="en-GB" dirty="0" smtClean="0">
              <a:solidFill>
                <a:srgbClr val="FFFF66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530725"/>
          </a:xfrm>
        </p:spPr>
        <p:txBody>
          <a:bodyPr/>
          <a:lstStyle/>
          <a:p>
            <a:pPr marL="609600" indent="-609600" eaLnBrk="1" hangingPunct="1"/>
            <a:r>
              <a:rPr lang="it-IT" dirty="0" smtClean="0"/>
              <a:t>La diffusione e l’utilizzo rappresentano un indicatore sul grado di sviluppo della cultura finanziaria dei consumatori</a:t>
            </a:r>
          </a:p>
          <a:p>
            <a:pPr marL="609600" indent="-609600" algn="just" eaLnBrk="1" hangingPunct="1"/>
            <a:r>
              <a:rPr lang="it-IT" dirty="0" smtClean="0"/>
              <a:t>Il grado di “</a:t>
            </a:r>
            <a:r>
              <a:rPr lang="it-IT" dirty="0" err="1" smtClean="0"/>
              <a:t>bancarizzazione</a:t>
            </a:r>
            <a:r>
              <a:rPr lang="it-IT" dirty="0" smtClean="0"/>
              <a:t>” in Italia è basso, sono elevati i divari territoriali</a:t>
            </a:r>
          </a:p>
        </p:txBody>
      </p:sp>
    </p:spTree>
    <p:extLst>
      <p:ext uri="{BB962C8B-B14F-4D97-AF65-F5344CB8AC3E}">
        <p14:creationId xmlns:p14="http://schemas.microsoft.com/office/powerpoint/2010/main" val="260374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47886"/>
          </a:xfrm>
        </p:spPr>
        <p:txBody>
          <a:bodyPr/>
          <a:lstStyle/>
          <a:p>
            <a:r>
              <a:rPr lang="it-IT" sz="1200" dirty="0"/>
              <a:t>Popolazione con un conto corrente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b="0" dirty="0" smtClean="0"/>
              <a:t>(</a:t>
            </a:r>
            <a:r>
              <a:rPr lang="es-ES" sz="1200" b="0" dirty="0"/>
              <a:t>Global Financial </a:t>
            </a:r>
            <a:r>
              <a:rPr lang="es-ES" sz="1200" b="0" dirty="0" smtClean="0"/>
              <a:t>Inclusion Database,</a:t>
            </a:r>
            <a:r>
              <a:rPr lang="it-IT" sz="1200" b="0" dirty="0" smtClean="0"/>
              <a:t> 2011</a:t>
            </a:r>
            <a:r>
              <a:rPr lang="it-IT" sz="1200" b="0" dirty="0"/>
              <a:t>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8AD775-CED8-4CE9-8555-ABCE8A9283FC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941047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434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31929C-833A-41B9-A5FD-DFC0E79EF68A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13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44488"/>
            <a:ext cx="8229600" cy="1139825"/>
          </a:xfrm>
        </p:spPr>
        <p:txBody>
          <a:bodyPr/>
          <a:lstStyle/>
          <a:p>
            <a:pPr eaLnBrk="1" hangingPunct="1"/>
            <a:r>
              <a:rPr lang="it-IT" smtClean="0"/>
              <a:t>IL  CONTO CORRENTE</a:t>
            </a:r>
            <a:r>
              <a:rPr lang="it-IT" smtClean="0">
                <a:solidFill>
                  <a:srgbClr val="FFFF66"/>
                </a:solidFill>
              </a:rPr>
              <a:t/>
            </a:r>
            <a:br>
              <a:rPr lang="it-IT" smtClean="0">
                <a:solidFill>
                  <a:srgbClr val="FFFF66"/>
                </a:solidFill>
              </a:rPr>
            </a:br>
            <a:endParaRPr lang="en-GB" smtClean="0">
              <a:solidFill>
                <a:srgbClr val="FFFF66"/>
              </a:solidFill>
            </a:endParaRP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158163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it-IT" smtClean="0"/>
              <a:t>Gli strumenti di trasparenza:</a:t>
            </a:r>
          </a:p>
          <a:p>
            <a:pPr eaLnBrk="1" hangingPunct="1"/>
            <a:r>
              <a:rPr lang="it-IT" smtClean="0"/>
              <a:t>Contratto</a:t>
            </a:r>
          </a:p>
          <a:p>
            <a:pPr eaLnBrk="1" hangingPunct="1"/>
            <a:r>
              <a:rPr lang="it-IT" smtClean="0"/>
              <a:t>Principali diritti del cliente</a:t>
            </a:r>
          </a:p>
          <a:p>
            <a:pPr eaLnBrk="1" hangingPunct="1"/>
            <a:r>
              <a:rPr lang="it-IT" smtClean="0"/>
              <a:t>Foglio informativo</a:t>
            </a:r>
          </a:p>
          <a:p>
            <a:pPr eaLnBrk="1" hangingPunct="1"/>
            <a:r>
              <a:rPr lang="it-IT" smtClean="0"/>
              <a:t>Documento di sintesi</a:t>
            </a:r>
          </a:p>
          <a:p>
            <a:pPr eaLnBrk="1" hangingPunct="1"/>
            <a:r>
              <a:rPr lang="it-IT" smtClean="0"/>
              <a:t>Guida al conto corrente</a:t>
            </a:r>
          </a:p>
          <a:p>
            <a:pPr eaLnBrk="1" hangingPunct="1"/>
            <a:endParaRPr lang="en-GB" smtClean="0"/>
          </a:p>
        </p:txBody>
      </p:sp>
      <p:pic>
        <p:nvPicPr>
          <p:cNvPr id="819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628775"/>
            <a:ext cx="1655762" cy="33004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311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I TIPI DI CONTO</a:t>
            </a:r>
          </a:p>
        </p:txBody>
      </p:sp>
      <p:sp>
        <p:nvSpPr>
          <p:cNvPr id="921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b="1" dirty="0" smtClean="0"/>
              <a:t>Conto ordinario</a:t>
            </a:r>
            <a:r>
              <a:rPr lang="it-IT" dirty="0" smtClean="0"/>
              <a:t>: le spese dipendono dal numero di operazioni (conto a consumo) </a:t>
            </a:r>
          </a:p>
          <a:p>
            <a:pPr algn="just"/>
            <a:r>
              <a:rPr lang="it-IT" b="1" dirty="0" smtClean="0"/>
              <a:t>Conto a pacchetto</a:t>
            </a:r>
            <a:r>
              <a:rPr lang="it-IT" dirty="0" smtClean="0"/>
              <a:t>: ha un canone che comprende una serie di servizi. Può essere:</a:t>
            </a:r>
          </a:p>
          <a:p>
            <a:pPr lvl="1" algn="just"/>
            <a:r>
              <a:rPr lang="it-IT" dirty="0"/>
              <a:t>S</a:t>
            </a:r>
            <a:r>
              <a:rPr lang="it-IT" dirty="0" smtClean="0"/>
              <a:t>enza franchigia: il numero di operazioni gratuite è illimitato</a:t>
            </a:r>
          </a:p>
          <a:p>
            <a:pPr lvl="1" algn="just"/>
            <a:r>
              <a:rPr lang="it-IT" dirty="0"/>
              <a:t>C</a:t>
            </a:r>
            <a:r>
              <a:rPr lang="it-IT" dirty="0" smtClean="0"/>
              <a:t>on franchigia: il numero di operazioni gratuite è limitato</a:t>
            </a:r>
          </a:p>
          <a:p>
            <a:pPr lvl="2" algn="just"/>
            <a:r>
              <a:rPr lang="it-IT" dirty="0"/>
              <a:t>C</a:t>
            </a:r>
            <a:r>
              <a:rPr lang="it-IT" dirty="0" smtClean="0"/>
              <a:t>onto di base: conto a pacchetto con franchigia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DDBB4C-A7C7-4041-8E64-1B4CA1DDDB4D}" type="slidenum">
              <a:rPr lang="en-GB" altLang="en-US" smtClean="0"/>
              <a:pPr>
                <a:defRPr/>
              </a:pPr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903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FEE69A-01FC-40B4-B013-F0D9C095CEA4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15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484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dirty="0" smtClean="0"/>
              <a:t>IL CONTO CORRENTE DI BASE</a:t>
            </a:r>
            <a:br>
              <a:rPr lang="it-IT" dirty="0" smtClean="0"/>
            </a:b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48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307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Il Decreto “Salva Italia”  (n. 201 del 6 dicembre 2011) obbliga le banche a offrire un conto corrente di base:</a:t>
            </a:r>
          </a:p>
          <a:p>
            <a:pPr algn="just" eaLnBrk="1" hangingPunct="1">
              <a:defRPr/>
            </a:pPr>
            <a:r>
              <a:rPr lang="it-IT" dirty="0"/>
              <a:t>C</a:t>
            </a:r>
            <a:r>
              <a:rPr lang="it-IT" dirty="0" smtClean="0"/>
              <a:t>ontratto con caratteristiche standard per tipo e numero di operazioni</a:t>
            </a:r>
          </a:p>
          <a:p>
            <a:pPr algn="just" eaLnBrk="1" hangingPunct="1">
              <a:defRPr/>
            </a:pPr>
            <a:r>
              <a:rPr lang="it-IT" dirty="0"/>
              <a:t>S</a:t>
            </a:r>
            <a:r>
              <a:rPr lang="it-IT" dirty="0" smtClean="0"/>
              <a:t>truttura dei costi semplice, trasparente, facilmente  comparabile</a:t>
            </a:r>
          </a:p>
          <a:p>
            <a:pPr algn="just" eaLnBrk="1" hangingPunct="1">
              <a:defRPr/>
            </a:pPr>
            <a:r>
              <a:rPr lang="it-IT" dirty="0"/>
              <a:t>L</a:t>
            </a:r>
            <a:r>
              <a:rPr lang="it-IT" dirty="0" smtClean="0"/>
              <a:t>ivello dei costi coerente con finalità di inclusione finanziaria (tetto massimo)</a:t>
            </a:r>
          </a:p>
          <a:p>
            <a:pPr algn="just" eaLnBrk="1" hangingPunct="1">
              <a:defRPr/>
            </a:pPr>
            <a:r>
              <a:rPr lang="it-IT" dirty="0"/>
              <a:t>G</a:t>
            </a:r>
            <a:r>
              <a:rPr lang="it-IT" dirty="0" smtClean="0"/>
              <a:t>ratuito per alcune fasce </a:t>
            </a:r>
            <a:r>
              <a:rPr lang="it-IT" dirty="0"/>
              <a:t>di </a:t>
            </a:r>
            <a:r>
              <a:rPr lang="it-IT" dirty="0" smtClean="0"/>
              <a:t>clientela socialmente svantaggiate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29078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886FF3-4059-49A6-A83F-467C08B0B571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16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39825"/>
          </a:xfrm>
        </p:spPr>
        <p:txBody>
          <a:bodyPr/>
          <a:lstStyle/>
          <a:p>
            <a:pPr eaLnBrk="1" hangingPunct="1"/>
            <a:r>
              <a:rPr lang="en-GB" smtClean="0"/>
              <a:t>I COSTI</a:t>
            </a:r>
          </a:p>
        </p:txBody>
      </p:sp>
      <p:sp>
        <p:nvSpPr>
          <p:cNvPr id="14172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3384971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Il conto corrente ha dei costi perché offre una serie di servizi: </a:t>
            </a:r>
          </a:p>
          <a:p>
            <a:pPr algn="just" eaLnBrk="1" hangingPunct="1">
              <a:defRPr/>
            </a:pPr>
            <a:r>
              <a:rPr lang="it-IT" b="1" dirty="0" smtClean="0"/>
              <a:t>Costi fissi</a:t>
            </a:r>
            <a:r>
              <a:rPr lang="it-IT" dirty="0" smtClean="0"/>
              <a:t>: non dipendono da quanto e da come si utilizza il conto corrente; il principale costo è il canone annuo</a:t>
            </a:r>
          </a:p>
          <a:p>
            <a:pPr algn="just" eaLnBrk="1" hangingPunct="1">
              <a:defRPr/>
            </a:pPr>
            <a:r>
              <a:rPr lang="it-IT" b="1" dirty="0"/>
              <a:t>C</a:t>
            </a:r>
            <a:r>
              <a:rPr lang="it-IT" b="1" dirty="0" smtClean="0"/>
              <a:t>osti variabili</a:t>
            </a:r>
            <a:r>
              <a:rPr lang="it-IT" dirty="0" smtClean="0"/>
              <a:t>: dipendono dal numero e dal tipo di operazioni</a:t>
            </a:r>
          </a:p>
        </p:txBody>
      </p:sp>
    </p:spTree>
    <p:extLst>
      <p:ext uri="{BB962C8B-B14F-4D97-AF65-F5344CB8AC3E}">
        <p14:creationId xmlns:p14="http://schemas.microsoft.com/office/powerpoint/2010/main" val="4232026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639019"/>
          </a:xfrm>
        </p:spPr>
        <p:txBody>
          <a:bodyPr/>
          <a:lstStyle/>
          <a:p>
            <a:r>
              <a:rPr lang="it-IT" dirty="0" smtClean="0"/>
              <a:t>L’INDICATORE SINTETICO DI COSTO</a:t>
            </a:r>
            <a:br>
              <a:rPr lang="it-IT" dirty="0" smtClean="0"/>
            </a:br>
            <a:endParaRPr lang="it-IT" dirty="0" smtClean="0"/>
          </a:p>
        </p:txBody>
      </p:sp>
      <p:sp>
        <p:nvSpPr>
          <p:cNvPr id="13315" name="Segnaposto contenuto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032448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Gli intermediari devono riportare nei fogli informativi e nei documenti di sintesi periodici dei conti correnti destinati ai consumatori l’ISC che è un Indicatore Sintetico di Costo</a:t>
            </a:r>
          </a:p>
          <a:p>
            <a:pPr algn="just" eaLnBrk="1" hangingPunct="1">
              <a:defRPr/>
            </a:pPr>
            <a:r>
              <a:rPr lang="it-IT" dirty="0"/>
              <a:t>C</a:t>
            </a:r>
            <a:r>
              <a:rPr lang="it-IT" dirty="0" smtClean="0"/>
              <a:t>omprende tutte le spese e le commissioni che sarebbero addebitate al cliente nel corso dell’anno, al netto di oneri fiscali e interessi</a:t>
            </a:r>
          </a:p>
          <a:p>
            <a:pPr algn="just" eaLnBrk="1" hangingPunct="1">
              <a:defRPr/>
            </a:pPr>
            <a:r>
              <a:rPr lang="it-IT" dirty="0" smtClean="0"/>
              <a:t>Viene calcolato per uno o </a:t>
            </a:r>
            <a:r>
              <a:rPr lang="it-IT" dirty="0"/>
              <a:t>più </a:t>
            </a:r>
            <a:r>
              <a:rPr lang="it-IT" dirty="0" smtClean="0"/>
              <a:t>“</a:t>
            </a:r>
            <a:r>
              <a:rPr lang="it-IT" dirty="0"/>
              <a:t>profili di operatività tipo</a:t>
            </a:r>
            <a:r>
              <a:rPr lang="it-IT" dirty="0" smtClean="0"/>
              <a:t>” individuati dalla Banca d’Italia</a:t>
            </a:r>
            <a:endParaRPr lang="en-GB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4FD060-9094-49B4-BA7C-751FD82D0EB8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41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0E8F79-2C23-4447-9F60-114B30829B0B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18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title"/>
          </p:nvPr>
        </p:nvSpPr>
        <p:spPr>
          <a:xfrm>
            <a:off x="467544" y="1700808"/>
            <a:ext cx="8229600" cy="774700"/>
          </a:xfrm>
        </p:spPr>
        <p:txBody>
          <a:bodyPr/>
          <a:lstStyle/>
          <a:p>
            <a:pPr eaLnBrk="1" hangingPunct="1"/>
            <a:r>
              <a:rPr lang="it-IT" dirty="0" smtClean="0"/>
              <a:t>LA MOVIMENTAZIONE DEL  CONTO CORRENTE</a:t>
            </a:r>
            <a:br>
              <a:rPr lang="it-IT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endParaRPr lang="en-GB" sz="2000" dirty="0" smtClean="0"/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9750" y="2132856"/>
            <a:ext cx="8229600" cy="3739307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La movimentazione del conto corrente avviene tramite registrazioni, denominate:</a:t>
            </a:r>
            <a:endParaRPr lang="it-IT" b="1" dirty="0" smtClean="0"/>
          </a:p>
          <a:p>
            <a:pPr algn="just" eaLnBrk="1" hangingPunct="1">
              <a:defRPr/>
            </a:pPr>
            <a:r>
              <a:rPr lang="it-IT" b="1" dirty="0" smtClean="0"/>
              <a:t>Accredito: </a:t>
            </a:r>
            <a:r>
              <a:rPr lang="it-IT" dirty="0" smtClean="0"/>
              <a:t>somme di denaro versate o riscosse  </a:t>
            </a:r>
          </a:p>
          <a:p>
            <a:pPr lvl="1" algn="just" eaLnBrk="1" hangingPunct="1">
              <a:defRPr/>
            </a:pPr>
            <a:r>
              <a:rPr lang="it-IT" dirty="0" smtClean="0"/>
              <a:t>variazione positiva - scrittura avere  A</a:t>
            </a:r>
          </a:p>
          <a:p>
            <a:pPr algn="just" eaLnBrk="1" hangingPunct="1">
              <a:defRPr/>
            </a:pPr>
            <a:r>
              <a:rPr lang="it-IT" b="1" dirty="0" smtClean="0"/>
              <a:t>Addebito: </a:t>
            </a:r>
            <a:r>
              <a:rPr lang="it-IT" dirty="0" smtClean="0"/>
              <a:t>somme di denaro prelevate o utilizzate per pagamenti </a:t>
            </a:r>
          </a:p>
          <a:p>
            <a:pPr lvl="1" algn="just" eaLnBrk="1" hangingPunct="1">
              <a:defRPr/>
            </a:pPr>
            <a:r>
              <a:rPr lang="it-IT" dirty="0" smtClean="0"/>
              <a:t>variazione negativa - scrittura dare   D</a:t>
            </a:r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45669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076F8E-FAEF-432A-83BD-9F293D49A3A8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19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419894"/>
          </a:xfrm>
        </p:spPr>
        <p:txBody>
          <a:bodyPr/>
          <a:lstStyle/>
          <a:p>
            <a:pPr eaLnBrk="1" hangingPunct="1"/>
            <a:r>
              <a:rPr lang="en-GB" sz="4000" dirty="0" smtClean="0"/>
              <a:t>Le date</a:t>
            </a: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30725"/>
          </a:xfrm>
        </p:spPr>
        <p:txBody>
          <a:bodyPr/>
          <a:lstStyle/>
          <a:p>
            <a:pPr algn="just" eaLnBrk="1" hangingPunct="1"/>
            <a:r>
              <a:rPr lang="it-IT" b="1" dirty="0"/>
              <a:t>D</a:t>
            </a:r>
            <a:r>
              <a:rPr lang="it-IT" b="1" dirty="0" smtClean="0"/>
              <a:t>ata  contabile: </a:t>
            </a:r>
            <a:r>
              <a:rPr lang="it-IT" dirty="0" smtClean="0"/>
              <a:t>giorno in cui viene effettivamente eseguita la registrazione </a:t>
            </a:r>
          </a:p>
          <a:p>
            <a:pPr algn="just" eaLnBrk="1" hangingPunct="1"/>
            <a:r>
              <a:rPr lang="it-IT" b="1" dirty="0"/>
              <a:t>D</a:t>
            </a:r>
            <a:r>
              <a:rPr lang="it-IT" b="1" dirty="0" smtClean="0"/>
              <a:t>ata valuta: </a:t>
            </a:r>
            <a:r>
              <a:rPr lang="it-IT" dirty="0" smtClean="0"/>
              <a:t>giorno dal quale decorrono gli interessi sull’operazione </a:t>
            </a:r>
          </a:p>
          <a:p>
            <a:pPr algn="just" eaLnBrk="1" hangingPunct="1"/>
            <a:r>
              <a:rPr lang="it-IT" b="1" dirty="0"/>
              <a:t>D</a:t>
            </a:r>
            <a:r>
              <a:rPr lang="it-IT" b="1" dirty="0" smtClean="0"/>
              <a:t>ata disponibile: </a:t>
            </a:r>
            <a:r>
              <a:rPr lang="it-IT" dirty="0" smtClean="0"/>
              <a:t>giorno a partire dal quale la somma di denaro accreditata può essere effettivamente utilizzata per pagamenti o prelievi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it-IT" dirty="0" smtClean="0"/>
              <a:t>I termini di valuta e disponibilità  devono essere disciplinati nel contratto</a:t>
            </a:r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74978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529504" y="1124744"/>
            <a:ext cx="8229600" cy="414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L’uso del contante in Italia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65150" y="1796926"/>
            <a:ext cx="8229600" cy="438943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Rispetto alle medie europee in Italia vi è un maggiore ricorso al contante (90% circa dei pagamenti)</a:t>
            </a:r>
            <a:endParaRPr lang="it-IT" sz="2000" b="1" dirty="0">
              <a:latin typeface="+mj-lt"/>
              <a:cs typeface="Arial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endParaRPr lang="it-IT" sz="2000" b="1" dirty="0" smtClean="0">
              <a:latin typeface="+mj-lt"/>
              <a:cs typeface="Arial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Ciò determina elevati </a:t>
            </a:r>
            <a:r>
              <a:rPr lang="it-IT" sz="2000" b="1" dirty="0">
                <a:latin typeface="+mj-lt"/>
                <a:cs typeface="Arial" pitchFamily="34" charset="0"/>
              </a:rPr>
              <a:t>«costi </a:t>
            </a:r>
            <a:r>
              <a:rPr lang="it-IT" sz="2000" b="1" dirty="0" smtClean="0">
                <a:latin typeface="+mj-lt"/>
                <a:cs typeface="Arial" pitchFamily="34" charset="0"/>
              </a:rPr>
              <a:t>sociali»: </a:t>
            </a:r>
          </a:p>
          <a:p>
            <a:pPr marL="641033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endParaRPr lang="it-IT" sz="1800" b="1" dirty="0" smtClean="0">
              <a:latin typeface="+mj-lt"/>
              <a:cs typeface="Arial" pitchFamily="34" charset="0"/>
            </a:endParaRPr>
          </a:p>
          <a:p>
            <a:pPr marL="641033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1800" b="1" dirty="0" smtClean="0">
                <a:latin typeface="+mj-lt"/>
                <a:cs typeface="Arial" pitchFamily="34" charset="0"/>
              </a:rPr>
              <a:t>il </a:t>
            </a:r>
            <a:r>
              <a:rPr lang="it-IT" sz="1800" b="1" dirty="0">
                <a:latin typeface="+mj-lt"/>
                <a:cs typeface="Arial" pitchFamily="34" charset="0"/>
              </a:rPr>
              <a:t>contante </a:t>
            </a:r>
            <a:r>
              <a:rPr lang="it-IT" sz="1800" b="1" dirty="0" smtClean="0">
                <a:latin typeface="+mj-lt"/>
                <a:cs typeface="Arial" pitchFamily="34" charset="0"/>
              </a:rPr>
              <a:t>«costa» </a:t>
            </a:r>
            <a:r>
              <a:rPr lang="it-IT" sz="1800" b="1" dirty="0">
                <a:latin typeface="+mj-lt"/>
                <a:cs typeface="Arial" pitchFamily="34" charset="0"/>
              </a:rPr>
              <a:t>complessivamente al </a:t>
            </a:r>
            <a:r>
              <a:rPr lang="it-IT" sz="1800" b="1" dirty="0" smtClean="0">
                <a:latin typeface="+mj-lt"/>
                <a:cs typeface="Arial" pitchFamily="34" charset="0"/>
              </a:rPr>
              <a:t>sistema economico italiano circa </a:t>
            </a:r>
            <a:r>
              <a:rPr lang="it-IT" sz="1800" b="1" dirty="0">
                <a:latin typeface="+mj-lt"/>
                <a:cs typeface="Arial" pitchFamily="34" charset="0"/>
              </a:rPr>
              <a:t>8 </a:t>
            </a:r>
            <a:r>
              <a:rPr lang="it-IT" sz="1800" b="1" dirty="0" smtClean="0">
                <a:latin typeface="+mj-lt"/>
                <a:cs typeface="Arial" pitchFamily="34" charset="0"/>
              </a:rPr>
              <a:t>miliardi di euro (0,52 per </a:t>
            </a:r>
            <a:r>
              <a:rPr lang="it-IT" sz="1800" b="1" dirty="0">
                <a:latin typeface="+mj-lt"/>
                <a:cs typeface="Arial" pitchFamily="34" charset="0"/>
              </a:rPr>
              <a:t>cento del </a:t>
            </a:r>
            <a:r>
              <a:rPr lang="it-IT" sz="1800" b="1" dirty="0" smtClean="0">
                <a:latin typeface="+mj-lt"/>
                <a:cs typeface="Arial" pitchFamily="34" charset="0"/>
              </a:rPr>
              <a:t>PIL, 133 </a:t>
            </a:r>
            <a:r>
              <a:rPr lang="it-IT" sz="1800" b="1" dirty="0">
                <a:latin typeface="+mj-lt"/>
                <a:cs typeface="Arial" pitchFamily="34" charset="0"/>
              </a:rPr>
              <a:t>euro </a:t>
            </a:r>
            <a:r>
              <a:rPr lang="it-IT" sz="1800" b="1" dirty="0" smtClean="0">
                <a:latin typeface="+mj-lt"/>
                <a:cs typeface="Arial" pitchFamily="34" charset="0"/>
              </a:rPr>
              <a:t>pro-capite). </a:t>
            </a:r>
            <a:endParaRPr lang="it-IT" sz="1800" b="1" dirty="0">
              <a:latin typeface="+mj-lt"/>
              <a:cs typeface="Arial" pitchFamily="34" charset="0"/>
            </a:endParaRPr>
          </a:p>
          <a:p>
            <a:pPr marL="42858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2858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2858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Sarebbe più efficiente usare strumenti di pagamento alternativi </a:t>
            </a:r>
          </a:p>
        </p:txBody>
      </p:sp>
      <p:pic>
        <p:nvPicPr>
          <p:cNvPr id="717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225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" descr="j04334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204864"/>
            <a:ext cx="129629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DC46F7-C38B-40F0-B7FD-7B6450A76D1B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20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IL SALDO</a:t>
            </a:r>
          </a:p>
        </p:txBody>
      </p:sp>
      <p:sp>
        <p:nvSpPr>
          <p:cNvPr id="14264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1988840"/>
            <a:ext cx="8229600" cy="410398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/>
              <a:t>E</a:t>
            </a:r>
            <a:r>
              <a:rPr lang="it-IT" dirty="0" smtClean="0"/>
              <a:t>sprime in modo sintetico la differenza tra l’importo complessivo degli accrediti e quello degli addebiti effettuati fino ad una certa data</a:t>
            </a:r>
            <a:endParaRPr lang="it-IT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it-IT" dirty="0" smtClean="0"/>
              <a:t>Può avere “segno”:</a:t>
            </a:r>
          </a:p>
          <a:p>
            <a:pPr eaLnBrk="1" hangingPunct="1">
              <a:defRPr/>
            </a:pPr>
            <a:r>
              <a:rPr lang="it-IT" dirty="0"/>
              <a:t>A</a:t>
            </a:r>
            <a:r>
              <a:rPr lang="it-IT" dirty="0" smtClean="0"/>
              <a:t>vere: se la differenza ha segno positivo (creditore)</a:t>
            </a:r>
          </a:p>
          <a:p>
            <a:pPr eaLnBrk="1" hangingPunct="1">
              <a:defRPr/>
            </a:pPr>
            <a:r>
              <a:rPr lang="it-IT" dirty="0"/>
              <a:t>D</a:t>
            </a:r>
            <a:r>
              <a:rPr lang="it-IT" dirty="0" smtClean="0"/>
              <a:t>are: se la differenza ha segno negativo (debitore)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it-IT" dirty="0" smtClean="0"/>
              <a:t>Può essere: </a:t>
            </a:r>
            <a:endParaRPr lang="it-IT" dirty="0"/>
          </a:p>
          <a:p>
            <a:pPr eaLnBrk="1" hangingPunct="1">
              <a:spcBef>
                <a:spcPct val="0"/>
              </a:spcBef>
              <a:defRPr/>
            </a:pPr>
            <a:r>
              <a:rPr lang="it-IT" dirty="0" smtClean="0"/>
              <a:t>Contabile</a:t>
            </a:r>
            <a:endParaRPr lang="it-IT" dirty="0"/>
          </a:p>
          <a:p>
            <a:pPr eaLnBrk="1" hangingPunct="1">
              <a:spcBef>
                <a:spcPct val="0"/>
              </a:spcBef>
              <a:defRPr/>
            </a:pPr>
            <a:r>
              <a:rPr lang="it-IT" dirty="0" smtClean="0"/>
              <a:t>Liquido </a:t>
            </a:r>
            <a:r>
              <a:rPr lang="it-IT" dirty="0"/>
              <a:t>(valuta)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it-IT" dirty="0" smtClean="0"/>
              <a:t>Disponibile</a:t>
            </a:r>
            <a:endParaRPr lang="it-IT" dirty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57871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0B3C2D-0BCC-42B3-AB35-D4CC1D261E3C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21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LO SCOPERTO DI CONTO</a:t>
            </a:r>
          </a:p>
        </p:txBody>
      </p:sp>
      <p:sp>
        <p:nvSpPr>
          <p:cNvPr id="2867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2132856"/>
            <a:ext cx="8229600" cy="3594844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È un</a:t>
            </a:r>
            <a:r>
              <a:rPr lang="it-IT" b="1" dirty="0" smtClean="0"/>
              <a:t> </a:t>
            </a:r>
            <a:r>
              <a:rPr lang="it-IT" dirty="0" smtClean="0"/>
              <a:t>finanziamento temporaneo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dirty="0" smtClean="0"/>
              <a:t>È particolarmente gravoso a causa di: </a:t>
            </a:r>
          </a:p>
          <a:p>
            <a:pPr eaLnBrk="1" hangingPunct="1">
              <a:defRPr/>
            </a:pPr>
            <a:r>
              <a:rPr lang="it-IT" dirty="0" smtClean="0"/>
              <a:t>Interessi debitori</a:t>
            </a:r>
          </a:p>
          <a:p>
            <a:pPr eaLnBrk="1" hangingPunct="1">
              <a:defRPr/>
            </a:pPr>
            <a:r>
              <a:rPr lang="it-IT" dirty="0" smtClean="0"/>
              <a:t>Spese e commissioni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È opportuno </a:t>
            </a:r>
            <a:r>
              <a:rPr lang="it-IT" dirty="0"/>
              <a:t>conoscere con una certa frequenza l’entità del saldo, soprattutto in prossimità della scadenza di pagamenti periodici (affitti, utenze). Interventi tempestivi consentono di evitare oneri </a:t>
            </a:r>
            <a:r>
              <a:rPr lang="it-IT" dirty="0" smtClean="0"/>
              <a:t>elevati </a:t>
            </a:r>
            <a:endParaRPr lang="en-GB" dirty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it-IT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24362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DABBB3-C928-4EF5-854B-C28E35078D07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22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pPr eaLnBrk="1" hangingPunct="1"/>
            <a:r>
              <a:rPr lang="it-IT" smtClean="0"/>
              <a:t>IL CONTROLLO</a:t>
            </a:r>
            <a:endParaRPr lang="en-GB" smtClean="0"/>
          </a:p>
        </p:txBody>
      </p:sp>
      <p:sp>
        <p:nvSpPr>
          <p:cNvPr id="153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t-IT" dirty="0" smtClean="0"/>
              <a:t>Controllare l’utilizzo del conto corrente è utile per: </a:t>
            </a:r>
          </a:p>
          <a:p>
            <a:pPr eaLnBrk="1" hangingPunct="1">
              <a:defRPr/>
            </a:pPr>
            <a:r>
              <a:rPr lang="it-IT" dirty="0" smtClean="0"/>
              <a:t>Gestire </a:t>
            </a:r>
            <a:r>
              <a:rPr lang="it-IT" dirty="0"/>
              <a:t>al meglio </a:t>
            </a:r>
            <a:r>
              <a:rPr lang="it-IT" dirty="0" smtClean="0"/>
              <a:t>le proprie risorse</a:t>
            </a:r>
          </a:p>
          <a:p>
            <a:pPr eaLnBrk="1" hangingPunct="1">
              <a:defRPr/>
            </a:pPr>
            <a:r>
              <a:rPr lang="it-IT" dirty="0"/>
              <a:t>V</a:t>
            </a:r>
            <a:r>
              <a:rPr lang="it-IT" dirty="0" smtClean="0"/>
              <a:t>erificare le spese effettuate </a:t>
            </a:r>
          </a:p>
          <a:p>
            <a:pPr eaLnBrk="1" hangingPunct="1">
              <a:defRPr/>
            </a:pPr>
            <a:r>
              <a:rPr lang="it-IT" dirty="0"/>
              <a:t>V</a:t>
            </a:r>
            <a:r>
              <a:rPr lang="it-IT" dirty="0" smtClean="0"/>
              <a:t>erificare l’operato della banca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dirty="0" smtClean="0"/>
              <a:t>	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In caso  di errori, il cliente ha il diritto di segnalarli alla banca e ottenerne la correzione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78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9C48D1-4048-4B06-9B02-D67EDE5892E4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23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it-IT" smtClean="0"/>
              <a:t>L’ESTRATTO CONTO</a:t>
            </a:r>
            <a:endParaRPr lang="en-GB" smtClean="0"/>
          </a:p>
        </p:txBody>
      </p:sp>
      <p:sp>
        <p:nvSpPr>
          <p:cNvPr id="153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29600" cy="50403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È il documento riepilogativo che costituisce il principale strumento di controllo</a:t>
            </a:r>
          </a:p>
          <a:p>
            <a:pPr algn="just" eaLnBrk="1" hangingPunct="1">
              <a:defRPr/>
            </a:pPr>
            <a:r>
              <a:rPr lang="it-IT" dirty="0" smtClean="0"/>
              <a:t>Ha una periodicità concordata (almeno una volta l’anno) </a:t>
            </a:r>
          </a:p>
          <a:p>
            <a:pPr algn="just" eaLnBrk="1" hangingPunct="1">
              <a:defRPr/>
            </a:pPr>
            <a:r>
              <a:rPr lang="it-IT" dirty="0"/>
              <a:t>L</a:t>
            </a:r>
            <a:r>
              <a:rPr lang="it-IT" dirty="0" smtClean="0"/>
              <a:t>’invio può essere soggetto a spese </a:t>
            </a:r>
          </a:p>
          <a:p>
            <a:pPr algn="just" eaLnBrk="1" hangingPunct="1">
              <a:defRPr/>
            </a:pPr>
            <a:r>
              <a:rPr lang="it-IT" dirty="0"/>
              <a:t>L</a:t>
            </a:r>
            <a:r>
              <a:rPr lang="it-IT" dirty="0" smtClean="0"/>
              <a:t>a periodicità dell’invio va scelta in base al concreto utilizzo del conto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Verifiche alternative: </a:t>
            </a:r>
          </a:p>
          <a:p>
            <a:pPr algn="just" eaLnBrk="1" hangingPunct="1">
              <a:defRPr/>
            </a:pPr>
            <a:r>
              <a:rPr lang="it-IT" dirty="0"/>
              <a:t>S</a:t>
            </a:r>
            <a:r>
              <a:rPr lang="it-IT" dirty="0" smtClean="0"/>
              <a:t>portello</a:t>
            </a:r>
          </a:p>
          <a:p>
            <a:pPr algn="just" eaLnBrk="1" hangingPunct="1">
              <a:defRPr/>
            </a:pPr>
            <a:r>
              <a:rPr lang="it-IT" dirty="0" smtClean="0"/>
              <a:t>ATM </a:t>
            </a:r>
          </a:p>
          <a:p>
            <a:pPr algn="just" eaLnBrk="1" hangingPunct="1">
              <a:defRPr/>
            </a:pPr>
            <a:r>
              <a:rPr lang="it-IT" dirty="0"/>
              <a:t>I</a:t>
            </a:r>
            <a:r>
              <a:rPr lang="it-IT" dirty="0" smtClean="0"/>
              <a:t>nternet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006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9E09B8-51DF-4F64-9319-3B745CB3B4B3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24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it-IT" sz="4400" dirty="0" smtClean="0"/>
              <a:t>LETTURA DI UN ESTRATTO CONTO</a:t>
            </a:r>
            <a:endParaRPr lang="en-GB" sz="4400" dirty="0" smtClean="0"/>
          </a:p>
        </p:txBody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30725"/>
          </a:xfrm>
        </p:spPr>
        <p:txBody>
          <a:bodyPr/>
          <a:lstStyle/>
          <a:p>
            <a:pPr marL="361950" indent="-36195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L’ estratto conto si compone di TRE parti:</a:t>
            </a:r>
          </a:p>
          <a:p>
            <a:pPr marL="361950" indent="-361950" algn="just" eaLnBrk="1" hangingPunct="1">
              <a:defRPr/>
            </a:pPr>
            <a:endParaRPr lang="it-IT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1) </a:t>
            </a:r>
            <a:r>
              <a:rPr lang="it-IT" b="1" dirty="0"/>
              <a:t>E</a:t>
            </a:r>
            <a:r>
              <a:rPr lang="it-IT" b="1" dirty="0" smtClean="0"/>
              <a:t>lenco movimenti</a:t>
            </a:r>
            <a:r>
              <a:rPr lang="it-IT" dirty="0" smtClean="0"/>
              <a:t>:  </a:t>
            </a:r>
          </a:p>
          <a:p>
            <a:pPr algn="just" eaLnBrk="1" hangingPunct="1">
              <a:defRPr/>
            </a:pPr>
            <a:r>
              <a:rPr lang="it-IT" dirty="0" smtClean="0"/>
              <a:t>E’ la parte iniziale del documento in cui vengono elencate tutte le operazioni con una descrizione sintetica delle stesse e l’indicazione del loro importo </a:t>
            </a:r>
          </a:p>
          <a:p>
            <a:pPr algn="just" eaLnBrk="1" hangingPunct="1">
              <a:defRPr/>
            </a:pPr>
            <a:r>
              <a:rPr lang="it-IT" dirty="0" smtClean="0"/>
              <a:t>Vi sono riportate anche le date in cui sono state eseguite le registrazioni (data contabile) e a decorrere dalle quali si calcolano interessi (data valuta)</a:t>
            </a:r>
          </a:p>
          <a:p>
            <a:pPr marL="361950" indent="-361950" algn="just" eaLnBrk="1" hangingPunct="1">
              <a:buFont typeface="Wingdings" pitchFamily="2" charset="2"/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699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12C272-3831-4944-B44A-0D60CBFCE17F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25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LETTURA DI UN ESTRATTO CONTO</a:t>
            </a:r>
            <a:endParaRPr lang="en-GB" smtClean="0"/>
          </a:p>
        </p:txBody>
      </p:sp>
      <p:sp>
        <p:nvSpPr>
          <p:cNvPr id="153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2) </a:t>
            </a:r>
            <a:r>
              <a:rPr lang="it-IT" b="1" dirty="0"/>
              <a:t>R</a:t>
            </a:r>
            <a:r>
              <a:rPr lang="it-IT" b="1" dirty="0" smtClean="0"/>
              <a:t>iassunto  a  scalare</a:t>
            </a:r>
            <a:r>
              <a:rPr lang="it-IT" dirty="0" smtClean="0"/>
              <a:t>: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è la sezione che fornisce le informazioni necessarie al calcolo degli interessi, in particolare indica:</a:t>
            </a:r>
          </a:p>
          <a:p>
            <a:pPr algn="just" eaLnBrk="1" hangingPunct="1">
              <a:defRPr/>
            </a:pPr>
            <a:r>
              <a:rPr lang="it-IT" dirty="0" smtClean="0"/>
              <a:t>Saldi: la sequenza progressiva dei saldi per data valuta</a:t>
            </a:r>
          </a:p>
          <a:p>
            <a:pPr algn="just" eaLnBrk="1" hangingPunct="1">
              <a:defRPr/>
            </a:pPr>
            <a:r>
              <a:rPr lang="it-IT" dirty="0" smtClean="0"/>
              <a:t>Numeri: </a:t>
            </a:r>
            <a:r>
              <a:rPr lang="it-IT" dirty="0"/>
              <a:t>s</a:t>
            </a:r>
            <a:r>
              <a:rPr lang="it-IT" dirty="0" smtClean="0"/>
              <a:t>i ottengono moltiplicando i saldi per i rispettivi giorni di permanenza; il loro computo è necessario per il calcolo degli interessi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2230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3C4B23-59DA-4338-A48F-486777E1B7DA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26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LETTURA DI UN ESTRATTO CONTO</a:t>
            </a:r>
            <a:endParaRPr lang="en-GB" smtClean="0"/>
          </a:p>
        </p:txBody>
      </p:sp>
      <p:sp>
        <p:nvSpPr>
          <p:cNvPr id="153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dirty="0" smtClean="0"/>
              <a:t>3</a:t>
            </a:r>
            <a:r>
              <a:rPr lang="it-IT" smtClean="0"/>
              <a:t>) </a:t>
            </a:r>
            <a:r>
              <a:rPr lang="it-IT" b="1" dirty="0"/>
              <a:t>R</a:t>
            </a:r>
            <a:r>
              <a:rPr lang="it-IT" b="1" smtClean="0"/>
              <a:t>iepilogo </a:t>
            </a:r>
            <a:r>
              <a:rPr lang="it-IT" b="1" dirty="0" smtClean="0"/>
              <a:t>delle spese </a:t>
            </a:r>
          </a:p>
          <a:p>
            <a:pPr marL="360362" algn="just" eaLnBrk="1" hangingPunct="1">
              <a:defRPr/>
            </a:pPr>
            <a:r>
              <a:rPr lang="it-IT" dirty="0" smtClean="0"/>
              <a:t>Riporta le spese complessivamente sostenute nell’anno solare per la tenuta del conto corrente e per i servizi utilizzati</a:t>
            </a:r>
          </a:p>
          <a:p>
            <a:pPr marL="360362" algn="just" eaLnBrk="1" hangingPunct="1">
              <a:defRPr/>
            </a:pPr>
            <a:r>
              <a:rPr lang="it-IT" dirty="0"/>
              <a:t>R</a:t>
            </a:r>
            <a:r>
              <a:rPr lang="it-IT" dirty="0" smtClean="0"/>
              <a:t>ichiama l’attenzione del cliente sulla possibilità di confrontare il totale delle spese sostenute con l’ISC riportato nel documento di sintesi e lo invita a verificare se vi sono servizi più adatti alle sue esigenze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108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892175"/>
            <a:ext cx="8229600" cy="622300"/>
          </a:xfrm>
        </p:spPr>
        <p:txBody>
          <a:bodyPr/>
          <a:lstStyle/>
          <a:p>
            <a:pPr algn="ctr" eaLnBrk="1" hangingPunct="1"/>
            <a:r>
              <a:rPr lang="en-GB" sz="2900" b="1" dirty="0" err="1" smtClean="0"/>
              <a:t>Bonifici</a:t>
            </a:r>
            <a:r>
              <a:rPr lang="en-GB" sz="2900" b="1" dirty="0" smtClean="0"/>
              <a:t> 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1229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4"/>
          <p:cNvSpPr txBox="1">
            <a:spLocks noChangeArrowheads="1"/>
          </p:cNvSpPr>
          <p:nvPr/>
        </p:nvSpPr>
        <p:spPr bwMode="auto">
          <a:xfrm>
            <a:off x="457200" y="1844675"/>
            <a:ext cx="82296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</a:rPr>
              <a:t>Il bonifico è l’ordine di trasferire una somma sul conto di un beneficiario, di norma con addebito sul proprio conto corrente </a:t>
            </a:r>
            <a:r>
              <a:rPr lang="it-IT" sz="1600" b="1" dirty="0" smtClean="0">
                <a:latin typeface="+mj-lt"/>
              </a:rPr>
              <a:t>(ad es. pagamento di fatture o canoni di affitto)   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</a:rPr>
              <a:t>Il tempo massimo di esecuzione è un giorno lavorativo dopo l’accettazione dell’ordine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</a:rPr>
              <a:t>E’ fondamentale il codice IBAN del beneficiario, che identifica il conto di destinazione in modo univoco   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Font typeface="Arial" charset="0"/>
              <a:buChar char="•"/>
              <a:defRPr/>
            </a:pPr>
            <a:endParaRPr lang="it-IT" sz="2000" b="1" dirty="0" smtClean="0"/>
          </a:p>
          <a:p>
            <a:pPr marL="0" indent="0" algn="ctr" eaLnBrk="1" hangingPunct="1">
              <a:spcBef>
                <a:spcPct val="20000"/>
              </a:spcBef>
              <a:spcAft>
                <a:spcPct val="3000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Attenzione: con un iban errato potrebbero esservi difficoltà per   recuperare le somme </a:t>
            </a:r>
            <a:endParaRPr lang="en-GB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323850" y="874713"/>
            <a:ext cx="8229600" cy="610071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Addebiti diretti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13316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546100" y="1700213"/>
            <a:ext cx="8229600" cy="4681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§"/>
              <a:defRPr sz="17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4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Gli addebiti diretti sono ordini di trasferimento di denaro di solito utilizzati per pagamenti di tipo ripetitivo e con scadenza predeterminata </a:t>
            </a:r>
            <a:r>
              <a:rPr lang="it-IT" sz="1600" b="1" kern="0" dirty="0" smtClean="0">
                <a:latin typeface="+mj-lt"/>
              </a:rPr>
              <a:t>(es. pagamento utenze, rimborso finanziamenti)</a:t>
            </a: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4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Il debitore/pagatore autorizza preventivamente l’addebito firmando un contratto (mandato) presso l’impresa fornitrice o, in alcuni casi, presso </a:t>
            </a:r>
            <a:r>
              <a:rPr lang="it-IT" sz="2000" b="1" kern="0" dirty="0">
                <a:latin typeface="+mj-lt"/>
              </a:rPr>
              <a:t>la propria </a:t>
            </a:r>
            <a:r>
              <a:rPr lang="it-IT" sz="2000" b="1" kern="0" dirty="0" smtClean="0">
                <a:latin typeface="+mj-lt"/>
              </a:rPr>
              <a:t>banca</a:t>
            </a: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4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Il cliente-debitore può chiedere il rimborso dell’operazione</a:t>
            </a:r>
          </a:p>
          <a:p>
            <a:pPr lvl="1" algn="just" eaLnBrk="1" hangingPunct="1">
              <a:spcAft>
                <a:spcPct val="30000"/>
              </a:spcAft>
              <a:buClr>
                <a:schemeClr val="accent3"/>
              </a:buClr>
              <a:buSzPct val="114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entro otto settimane dalla data dell’addebito, a determinate condizioni, anche se l’addebito era autorizzato</a:t>
            </a:r>
          </a:p>
          <a:p>
            <a:pPr lvl="1" algn="just" eaLnBrk="1" hangingPunct="1">
              <a:spcAft>
                <a:spcPct val="30000"/>
              </a:spcAft>
              <a:buClr>
                <a:schemeClr val="accent3"/>
              </a:buClr>
              <a:buSzPct val="114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entro 13 mesi in caso di operazione non autorizzata</a:t>
            </a:r>
          </a:p>
          <a:p>
            <a:pPr lvl="1" algn="just" eaLnBrk="1" hangingPunct="1">
              <a:spcAft>
                <a:spcPct val="30000"/>
              </a:spcAft>
              <a:buClr>
                <a:srgbClr val="CC9900"/>
              </a:buClr>
              <a:defRPr/>
            </a:pPr>
            <a:endParaRPr lang="en-GB" b="1" kern="0" dirty="0">
              <a:latin typeface="Arial"/>
            </a:endParaRPr>
          </a:p>
          <a:p>
            <a:pPr marL="0" lvl="1" indent="0" algn="ctr" eaLnBrk="1" hangingPunct="1">
              <a:spcAft>
                <a:spcPct val="3000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Attenzione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: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controllare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regolarmente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l’estratto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conto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e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verificare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la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lista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degli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addebiti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</a:rPr>
              <a:t>autorizzati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 </a:t>
            </a:r>
            <a:endParaRPr lang="en-GB" sz="1800" b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935038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Le carte di pagamento </a:t>
            </a:r>
            <a:endParaRPr lang="en-GB" sz="2800" b="1" dirty="0" smtClean="0"/>
          </a:p>
        </p:txBody>
      </p:sp>
      <p:pic>
        <p:nvPicPr>
          <p:cNvPr id="14339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4"/>
          <p:cNvSpPr txBox="1">
            <a:spLocks noChangeArrowheads="1"/>
          </p:cNvSpPr>
          <p:nvPr/>
        </p:nvSpPr>
        <p:spPr bwMode="auto">
          <a:xfrm>
            <a:off x="251520" y="1700213"/>
            <a:ext cx="8496944" cy="504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90613" indent="-4191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Sono tessere plastificate, con un microchip o una banda magnetica, con cui si effettuano pagamenti elettronici digitando un codice segreto (PIN) o apponendo  la firma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Si suddividono in carte di credito, di debito, prepagate </a:t>
            </a:r>
          </a:p>
          <a:p>
            <a:pPr marL="671513" lvl="2" indent="0" algn="just" eaLnBrk="1" hangingPunct="1">
              <a:spcBef>
                <a:spcPct val="20000"/>
              </a:spcBef>
              <a:buClr>
                <a:schemeClr val="accent3"/>
              </a:buClr>
              <a:buSzPct val="110000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Le carte prepagate più evolute sono virtuali </a:t>
            </a:r>
            <a:r>
              <a:rPr lang="it-IT" sz="1600" b="1" dirty="0" smtClean="0">
                <a:latin typeface="+mj-lt"/>
                <a:cs typeface="Arial" pitchFamily="34" charset="0"/>
              </a:rPr>
              <a:t>(non c’è la tessera plastificata, ma solo un codice per l’utilizzo) </a:t>
            </a:r>
          </a:p>
          <a:p>
            <a:pPr marL="671513" lvl="2" indent="0" algn="just" eaLnBrk="1" hangingPunct="1">
              <a:spcBef>
                <a:spcPct val="20000"/>
              </a:spcBef>
              <a:buClr>
                <a:schemeClr val="accent3"/>
              </a:buClr>
              <a:buSzPct val="110000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Le carte di pagamento «a spendibilità limitata» possono essere:</a:t>
            </a:r>
          </a:p>
          <a:p>
            <a:pPr marL="1014413" lvl="2" indent="-342900" algn="just" eaLnBrk="1" hangingPunct="1">
              <a:spcBef>
                <a:spcPct val="20000"/>
              </a:spcBef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monouso, utilizzabili presso l’emittente che fornisce i beni o servizi </a:t>
            </a:r>
            <a:r>
              <a:rPr lang="it-IT" sz="1600" b="1" dirty="0" smtClean="0">
                <a:latin typeface="+mj-lt"/>
                <a:cs typeface="Arial" pitchFamily="34" charset="0"/>
              </a:rPr>
              <a:t>(es. pedaggi autostradali e servizi di telefonia)</a:t>
            </a:r>
          </a:p>
          <a:p>
            <a:pPr marL="1014413" lvl="2" indent="-342900" algn="just" eaLnBrk="1" hangingPunct="1">
              <a:spcBef>
                <a:spcPct val="20000"/>
              </a:spcBef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a spendibilità ridotta presso una rete di esercizi commerciali ovvero destinate all’acquisto di una gamma ristretta di beni e servizi </a:t>
            </a:r>
            <a:endParaRPr lang="it-IT" sz="2000" b="1" dirty="0" smtClean="0">
              <a:latin typeface="+mj-lt"/>
            </a:endParaRPr>
          </a:p>
          <a:p>
            <a:pPr marL="671513" lvl="2" indent="0" algn="ctr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GB" sz="2000" b="1" dirty="0" smtClean="0">
              <a:solidFill>
                <a:srgbClr val="FF0000"/>
              </a:solidFill>
            </a:endParaRPr>
          </a:p>
          <a:p>
            <a:pPr marL="671513" lvl="2" indent="0" algn="ctr"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Attenzione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alle</a:t>
            </a:r>
            <a:r>
              <a:rPr lang="en-GB" b="1" dirty="0" smtClean="0">
                <a:solidFill>
                  <a:srgbClr val="FF0000"/>
                </a:solidFill>
              </a:rPr>
              <a:t> diverse </a:t>
            </a:r>
            <a:r>
              <a:rPr lang="en-GB" b="1" dirty="0" err="1" smtClean="0">
                <a:solidFill>
                  <a:srgbClr val="FF0000"/>
                </a:solidFill>
              </a:rPr>
              <a:t>caratteristiche</a:t>
            </a:r>
            <a:r>
              <a:rPr lang="en-GB" b="1" dirty="0" smtClean="0">
                <a:solidFill>
                  <a:srgbClr val="FF0000"/>
                </a:solidFill>
              </a:rPr>
              <a:t> di </a:t>
            </a:r>
            <a:r>
              <a:rPr lang="en-GB" b="1" dirty="0" err="1" smtClean="0">
                <a:solidFill>
                  <a:srgbClr val="FF0000"/>
                </a:solidFill>
              </a:rPr>
              <a:t>ciascuna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carta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151182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3200" b="1" dirty="0" smtClean="0"/>
              <a:t>Strumenti di pagamento alternativi: </a:t>
            </a:r>
            <a:r>
              <a:rPr lang="it-IT" sz="3200" b="1" dirty="0"/>
              <a:t>il gap </a:t>
            </a:r>
            <a:r>
              <a:rPr lang="it-IT" sz="3200" b="1" dirty="0" smtClean="0"/>
              <a:t>italiano</a:t>
            </a:r>
            <a:br>
              <a:rPr lang="it-IT" sz="3200" b="1" dirty="0" smtClean="0"/>
            </a:br>
            <a:r>
              <a:rPr lang="it-IT" sz="3200" b="1" dirty="0" smtClean="0"/>
              <a:t/>
            </a:r>
            <a:br>
              <a:rPr lang="it-IT" sz="3200" b="1" dirty="0" smtClean="0"/>
            </a:b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Numero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di  pagamenti per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abitante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con strumenti diversi dal contante (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2012)</a:t>
            </a:r>
            <a:b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Area Euro</a:t>
            </a:r>
            <a:br>
              <a:rPr lang="it-IT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it-IT" sz="1800" b="1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196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1"/>
            <a:ext cx="727280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874713"/>
            <a:ext cx="8229600" cy="466725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La carta di credito </a:t>
            </a:r>
            <a:endParaRPr lang="en-GB" sz="28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395288" y="1484313"/>
            <a:ext cx="8229600" cy="4767262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it-IT" sz="2400" b="1" dirty="0" smtClean="0">
                <a:latin typeface="+mj-lt"/>
                <a:cs typeface="Arial" charset="0"/>
              </a:rPr>
              <a:t>La rilascia una banca </a:t>
            </a:r>
            <a:r>
              <a:rPr lang="it-IT" sz="2400" b="1" dirty="0">
                <a:latin typeface="+mj-lt"/>
                <a:cs typeface="Arial" charset="0"/>
              </a:rPr>
              <a:t>o </a:t>
            </a:r>
            <a:r>
              <a:rPr lang="it-IT" sz="2400" b="1" dirty="0" smtClean="0">
                <a:latin typeface="+mj-lt"/>
                <a:cs typeface="Arial" charset="0"/>
              </a:rPr>
              <a:t>una </a:t>
            </a:r>
            <a:r>
              <a:rPr lang="it-IT" sz="2400" b="1" dirty="0">
                <a:latin typeface="+mj-lt"/>
                <a:cs typeface="Arial" charset="0"/>
              </a:rPr>
              <a:t>società </a:t>
            </a:r>
            <a:r>
              <a:rPr lang="it-IT" sz="2400" b="1" dirty="0" smtClean="0">
                <a:latin typeface="+mj-lt"/>
                <a:cs typeface="Arial" charset="0"/>
              </a:rPr>
              <a:t>emittente sulla </a:t>
            </a:r>
            <a:r>
              <a:rPr lang="it-IT" sz="2400" b="1" dirty="0">
                <a:latin typeface="+mj-lt"/>
                <a:cs typeface="Arial" charset="0"/>
              </a:rPr>
              <a:t>base di </a:t>
            </a:r>
            <a:r>
              <a:rPr lang="it-IT" sz="2400" b="1" dirty="0" smtClean="0">
                <a:latin typeface="+mj-lt"/>
                <a:cs typeface="Arial" charset="0"/>
              </a:rPr>
              <a:t>un contratto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400" dirty="0" smtClean="0">
              <a:latin typeface="+mj-lt"/>
              <a:cs typeface="Arial" pitchFamily="34" charset="0"/>
            </a:endParaRP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defRPr/>
            </a:pPr>
            <a:r>
              <a:rPr lang="it-IT" sz="2400" b="1" dirty="0">
                <a:latin typeface="+mj-lt"/>
                <a:cs typeface="Arial" charset="0"/>
              </a:rPr>
              <a:t>Consente </a:t>
            </a:r>
            <a:r>
              <a:rPr lang="it-IT" sz="2400" b="1" dirty="0" smtClean="0">
                <a:latin typeface="+mj-lt"/>
                <a:cs typeface="Arial" charset="0"/>
              </a:rPr>
              <a:t>acquisti presso gli esercenti </a:t>
            </a:r>
            <a:r>
              <a:rPr lang="it-IT" sz="2400" b="1" dirty="0">
                <a:latin typeface="+mj-lt"/>
                <a:cs typeface="Arial" charset="0"/>
              </a:rPr>
              <a:t>convenzionati (tramite POS) e </a:t>
            </a:r>
            <a:r>
              <a:rPr lang="it-IT" sz="2400" b="1" dirty="0" smtClean="0">
                <a:latin typeface="+mj-lt"/>
                <a:cs typeface="Arial" charset="0"/>
              </a:rPr>
              <a:t>prelievi di contante presso </a:t>
            </a:r>
            <a:r>
              <a:rPr lang="it-IT" sz="2400" b="1" dirty="0">
                <a:latin typeface="+mj-lt"/>
                <a:cs typeface="Arial" charset="0"/>
              </a:rPr>
              <a:t>gli sportelli automatici (ATM</a:t>
            </a:r>
            <a:r>
              <a:rPr lang="it-IT" sz="2400" b="1" dirty="0" smtClean="0">
                <a:latin typeface="+mj-lt"/>
                <a:cs typeface="Arial" charset="0"/>
              </a:rPr>
              <a:t>); questa operazione è un anticipo di contante che prevede un interesse</a:t>
            </a:r>
            <a:endParaRPr lang="it-IT" sz="2400" b="1" dirty="0">
              <a:latin typeface="+mj-lt"/>
              <a:cs typeface="Arial" charset="0"/>
            </a:endParaRP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defRPr/>
            </a:pPr>
            <a:r>
              <a:rPr lang="it-IT" sz="2400" b="1" dirty="0" smtClean="0">
                <a:latin typeface="+mj-lt"/>
                <a:cs typeface="Arial" charset="0"/>
              </a:rPr>
              <a:t>Quando si raggiunge </a:t>
            </a:r>
            <a:r>
              <a:rPr lang="it-IT" sz="2400" b="1" dirty="0">
                <a:latin typeface="+mj-lt"/>
                <a:cs typeface="Arial" charset="0"/>
              </a:rPr>
              <a:t>il tetto di spesa (in genere mensile) la carta non può essere più utilizzata fino alla scadenza del periodo di riferimento (in genere la fine del mese</a:t>
            </a:r>
            <a:r>
              <a:rPr lang="it-IT" sz="2400" b="1" dirty="0" smtClean="0">
                <a:latin typeface="+mj-lt"/>
                <a:cs typeface="Arial" charset="0"/>
              </a:rPr>
              <a:t>); i </a:t>
            </a:r>
            <a:r>
              <a:rPr lang="it-IT" sz="2400" b="1" dirty="0">
                <a:latin typeface="+mj-lt"/>
                <a:cs typeface="Arial" charset="0"/>
              </a:rPr>
              <a:t>pagamenti effettuati sono riepilogati in un documento riassuntivo</a:t>
            </a: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defRPr/>
            </a:pPr>
            <a:r>
              <a:rPr lang="it-IT" sz="2400" b="1" dirty="0" smtClean="0">
                <a:latin typeface="+mj-lt"/>
                <a:cs typeface="Arial" charset="0"/>
              </a:rPr>
              <a:t>Gli </a:t>
            </a:r>
            <a:r>
              <a:rPr lang="it-IT" sz="2400" b="1" dirty="0">
                <a:latin typeface="+mj-lt"/>
                <a:cs typeface="Arial" charset="0"/>
              </a:rPr>
              <a:t>importi spesi </a:t>
            </a:r>
            <a:r>
              <a:rPr lang="it-IT" sz="2400" b="1" dirty="0" smtClean="0">
                <a:latin typeface="+mj-lt"/>
                <a:cs typeface="Arial" charset="0"/>
              </a:rPr>
              <a:t>sono </a:t>
            </a:r>
            <a:r>
              <a:rPr lang="it-IT" sz="2400" b="1" dirty="0">
                <a:latin typeface="+mj-lt"/>
                <a:cs typeface="Arial" charset="0"/>
              </a:rPr>
              <a:t>rimborsati </a:t>
            </a:r>
            <a:r>
              <a:rPr lang="it-IT" sz="2400" b="1" dirty="0" smtClean="0">
                <a:latin typeface="+mj-lt"/>
                <a:cs typeface="Arial" charset="0"/>
              </a:rPr>
              <a:t>dal titolare della carta </a:t>
            </a:r>
            <a:r>
              <a:rPr lang="it-IT" sz="2400" b="1" dirty="0">
                <a:latin typeface="+mj-lt"/>
                <a:cs typeface="Arial" charset="0"/>
              </a:rPr>
              <a:t>solo a fine periodo, in un’unica soluzione o a rate, con addebito su conto o pagamento diretto. La restituzione in un’unica soluzione è senza spese; per quella a rate (carte revolving) è dovuto un interesse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</a:t>
            </a:r>
            <a:r>
              <a:rPr lang="it-IT" sz="21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L’addebito delle spese non è immediato.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it-IT" sz="21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Attenzione: i fondi  devono essere disponibili a fine periodo </a:t>
            </a:r>
            <a:endParaRPr lang="it-IT" sz="21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15364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>
          <a:xfrm>
            <a:off x="480994" y="688975"/>
            <a:ext cx="8229600" cy="647700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La carta di debito</a:t>
            </a:r>
            <a:endParaRPr lang="en-GB" sz="28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16388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62374" y="1628800"/>
            <a:ext cx="8229600" cy="482453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§"/>
              <a:defRPr sz="17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La rilascia una Banca, o un altro intermediario, presso cui si ha un conto corrente </a:t>
            </a: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Consente acquisti negli esercenti convenzionati (tramite POS) e prelievi di contante - senza interessi - da sportelli automatici (ATM), entro limiti di importo mensili per gli acquisti, mensili e giornalieri per i prelievi di contante</a:t>
            </a: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kern="0" dirty="0">
                <a:latin typeface="+mj-lt"/>
              </a:rPr>
              <a:t>A differenza della carta di credito, </a:t>
            </a:r>
            <a:r>
              <a:rPr lang="it-IT" sz="2000" b="1" kern="0" dirty="0" smtClean="0">
                <a:latin typeface="+mj-lt"/>
              </a:rPr>
              <a:t>le operazioni vengono addebitate di volta in volta sul </a:t>
            </a:r>
            <a:r>
              <a:rPr lang="it-IT" sz="2000" b="1" kern="0" dirty="0">
                <a:latin typeface="+mj-lt"/>
              </a:rPr>
              <a:t>conto </a:t>
            </a:r>
            <a:r>
              <a:rPr lang="it-IT" sz="2000" b="1" kern="0" dirty="0" smtClean="0">
                <a:latin typeface="+mj-lt"/>
              </a:rPr>
              <a:t>corrente; se mancano i fondi l’operazione non è autorizzata</a:t>
            </a:r>
            <a:endParaRPr lang="it-IT" sz="2000" b="1" kern="0" dirty="0">
              <a:latin typeface="+mj-lt"/>
            </a:endParaRPr>
          </a:p>
          <a:p>
            <a:pPr algn="just" eaLnBrk="1" hangingPunct="1">
              <a:spcAft>
                <a:spcPct val="3000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000" b="1" kern="0" dirty="0" smtClean="0">
                <a:latin typeface="+mj-lt"/>
              </a:rPr>
              <a:t>Presso gli ATM si possono pagare anche bollette, effettuare ricariche telefoniche o accedere ad altri servizi</a:t>
            </a:r>
          </a:p>
          <a:p>
            <a:pPr marL="0" indent="0" algn="ctr" eaLnBrk="1" hangingPunct="1">
              <a:lnSpc>
                <a:spcPct val="80000"/>
              </a:lnSpc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GB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  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Attenzione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alla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digitazione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del pin,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meglio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coprire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tasti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con la </a:t>
            </a:r>
            <a:r>
              <a:rPr lang="en-GB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mano</a:t>
            </a:r>
            <a:r>
              <a:rPr lang="en-GB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GB" sz="18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88975"/>
            <a:ext cx="8229600" cy="728663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La carta prepagata </a:t>
            </a:r>
            <a:endParaRPr lang="en-GB" sz="2800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1741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4"/>
          <p:cNvSpPr txBox="1">
            <a:spLocks noChangeArrowheads="1"/>
          </p:cNvSpPr>
          <p:nvPr/>
        </p:nvSpPr>
        <p:spPr bwMode="auto">
          <a:xfrm>
            <a:off x="544513" y="1844675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Calibri" pitchFamily="34" charset="0"/>
              </a:rPr>
              <a:t>Consente pagamenti e prelievi a valere su una somma </a:t>
            </a:r>
            <a:r>
              <a:rPr lang="it-IT" sz="2000" b="1" dirty="0" err="1" smtClean="0">
                <a:latin typeface="Calibri" pitchFamily="34" charset="0"/>
              </a:rPr>
              <a:t>pre</a:t>
            </a:r>
            <a:r>
              <a:rPr lang="it-IT" sz="2000" b="1" dirty="0" smtClean="0">
                <a:latin typeface="Calibri" pitchFamily="34" charset="0"/>
              </a:rPr>
              <a:t>-depositata dal titolare alla società emittente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Calibri" pitchFamily="34" charset="0"/>
              </a:rPr>
              <a:t>Non è necessario avere un conto corrente: è adatta quindi alla popolazione cd. non </a:t>
            </a:r>
            <a:r>
              <a:rPr lang="it-IT" sz="2000" b="1" dirty="0" err="1" smtClean="0">
                <a:latin typeface="Calibri" pitchFamily="34" charset="0"/>
              </a:rPr>
              <a:t>bancarizzata</a:t>
            </a:r>
            <a:r>
              <a:rPr lang="it-IT" sz="2000" b="1" dirty="0" smtClean="0">
                <a:latin typeface="Calibri" pitchFamily="34" charset="0"/>
              </a:rPr>
              <a:t> 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Calibri" pitchFamily="34" charset="0"/>
              </a:rPr>
              <a:t>Può essere anonima o nominativa; ricaricabile o non ricaricabile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Calibri" pitchFamily="34" charset="0"/>
              </a:rPr>
              <a:t>I pagamenti e i prelievi riducono automaticamente la somma versata dal titolare alla società emittente</a:t>
            </a:r>
          </a:p>
          <a:p>
            <a:pPr algn="just" eaLnBrk="1" hangingPunct="1">
              <a:spcBef>
                <a:spcPct val="20000"/>
              </a:spcBef>
              <a:spcAft>
                <a:spcPct val="30000"/>
              </a:spcAft>
              <a:buClr>
                <a:schemeClr val="accent3"/>
              </a:buClr>
              <a:buSzPct val="110000"/>
              <a:buFont typeface="Arial" charset="0"/>
              <a:buChar char="•"/>
              <a:defRPr/>
            </a:pPr>
            <a:r>
              <a:rPr lang="it-IT" sz="2000" b="1" dirty="0" smtClean="0">
                <a:latin typeface="Calibri" pitchFamily="34" charset="0"/>
              </a:rPr>
              <a:t>Quando si esaurisce la somma versata, la carta non si può più utilizzare se non è ricaricabile; altrimenti si può ricaricare nei limiti annuali consentiti: per le anonime 2.500 euro, per le nominative in base a quanto stabilito dall’emittente</a:t>
            </a:r>
          </a:p>
          <a:p>
            <a:pPr marL="0" indent="0" algn="ctr" eaLnBrk="1" hangingPunct="1">
              <a:spcBef>
                <a:spcPct val="20000"/>
              </a:spcBef>
              <a:spcAft>
                <a:spcPct val="30000"/>
              </a:spcAft>
              <a:defRPr/>
            </a:pP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Attenzione, anche se la carta è «scarica» è necessario denunciare il furto</a:t>
            </a:r>
            <a:endParaRPr lang="it-IT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565150" y="981075"/>
            <a:ext cx="8229600" cy="650875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Quali tutele?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389437"/>
          </a:xfrm>
        </p:spPr>
        <p:txBody>
          <a:bodyPr>
            <a:normAutofit fontScale="92500"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200" b="1" dirty="0" smtClean="0">
                <a:latin typeface="+mj-lt"/>
                <a:cs typeface="Arial" pitchFamily="34" charset="0"/>
              </a:rPr>
              <a:t>Le tutele </a:t>
            </a:r>
            <a:r>
              <a:rPr lang="it-IT" sz="2200" b="1" dirty="0">
                <a:latin typeface="+mj-lt"/>
                <a:cs typeface="Arial" pitchFamily="34" charset="0"/>
              </a:rPr>
              <a:t>a favore degli utilizzatori degli strumenti di pagamento più </a:t>
            </a:r>
            <a:r>
              <a:rPr lang="it-IT" sz="2200" b="1" dirty="0" smtClean="0">
                <a:latin typeface="+mj-lt"/>
                <a:cs typeface="Arial" pitchFamily="34" charset="0"/>
              </a:rPr>
              <a:t>   efficienti </a:t>
            </a:r>
            <a:r>
              <a:rPr lang="it-IT" sz="2200" b="1" dirty="0">
                <a:latin typeface="+mj-lt"/>
                <a:cs typeface="Arial" pitchFamily="34" charset="0"/>
              </a:rPr>
              <a:t>(bonifici, addebiti diretti e </a:t>
            </a:r>
            <a:r>
              <a:rPr lang="it-IT" sz="2200" b="1" dirty="0" smtClean="0">
                <a:latin typeface="+mj-lt"/>
                <a:cs typeface="Arial" pitchFamily="34" charset="0"/>
              </a:rPr>
              <a:t>carte) sono previste in una direttiva europea.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200" b="1" dirty="0" smtClean="0">
                <a:latin typeface="+mj-lt"/>
                <a:cs typeface="Arial" pitchFamily="34" charset="0"/>
              </a:rPr>
              <a:t>In particolare:</a:t>
            </a:r>
            <a:endParaRPr lang="it-IT" sz="2200" b="1" dirty="0">
              <a:latin typeface="+mj-lt"/>
              <a:cs typeface="Arial" pitchFamily="34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200" b="1" dirty="0" smtClean="0">
                <a:latin typeface="+mj-lt"/>
                <a:cs typeface="Arial" pitchFamily="34" charset="0"/>
              </a:rPr>
              <a:t>certezza </a:t>
            </a:r>
            <a:r>
              <a:rPr lang="it-IT" sz="2200" b="1" dirty="0">
                <a:latin typeface="+mj-lt"/>
                <a:cs typeface="Arial" pitchFamily="34" charset="0"/>
              </a:rPr>
              <a:t>dei tempi di esecuzione </a:t>
            </a:r>
            <a:r>
              <a:rPr lang="it-IT" sz="2200" b="1" dirty="0" smtClean="0">
                <a:latin typeface="+mj-lt"/>
                <a:cs typeface="Arial" pitchFamily="34" charset="0"/>
              </a:rPr>
              <a:t>e della corretta </a:t>
            </a:r>
            <a:r>
              <a:rPr lang="it-IT" sz="2200" b="1" dirty="0">
                <a:latin typeface="+mj-lt"/>
                <a:cs typeface="Arial" pitchFamily="34" charset="0"/>
              </a:rPr>
              <a:t>esecuzione degli </a:t>
            </a:r>
            <a:r>
              <a:rPr lang="it-IT" sz="2200" b="1" dirty="0" smtClean="0">
                <a:latin typeface="+mj-lt"/>
                <a:cs typeface="Arial" pitchFamily="34" charset="0"/>
              </a:rPr>
              <a:t>ordini</a:t>
            </a:r>
            <a:endParaRPr lang="it-IT" sz="2200" b="1" dirty="0">
              <a:latin typeface="+mj-lt"/>
              <a:cs typeface="Arial" pitchFamily="34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200" b="1" dirty="0" smtClean="0">
                <a:latin typeface="+mj-lt"/>
                <a:cs typeface="Arial" pitchFamily="34" charset="0"/>
              </a:rPr>
              <a:t>il cliente che non ha agito in modo fraudolento non </a:t>
            </a:r>
            <a:r>
              <a:rPr lang="it-IT" sz="2200" b="1" dirty="0">
                <a:latin typeface="+mj-lt"/>
                <a:cs typeface="Arial" pitchFamily="34" charset="0"/>
              </a:rPr>
              <a:t>sopporta </a:t>
            </a:r>
            <a:r>
              <a:rPr lang="it-IT" sz="2200" b="1" dirty="0" smtClean="0">
                <a:latin typeface="+mj-lt"/>
                <a:cs typeface="Arial" pitchFamily="34" charset="0"/>
              </a:rPr>
              <a:t>perdite per l’utilizzo illecito dello strumento smarrito o rubato, dopo </a:t>
            </a:r>
            <a:r>
              <a:rPr lang="it-IT" sz="2200" b="1" dirty="0">
                <a:latin typeface="+mj-lt"/>
                <a:cs typeface="Arial" pitchFamily="34" charset="0"/>
              </a:rPr>
              <a:t>che </a:t>
            </a:r>
            <a:r>
              <a:rPr lang="it-IT" sz="2200" b="1" dirty="0" smtClean="0">
                <a:latin typeface="+mj-lt"/>
                <a:cs typeface="Arial" pitchFamily="34" charset="0"/>
              </a:rPr>
              <a:t>ha comunicato l’accaduto </a:t>
            </a:r>
            <a:r>
              <a:rPr lang="it-IT" sz="2200" b="1" dirty="0">
                <a:latin typeface="+mj-lt"/>
                <a:cs typeface="Arial" pitchFamily="34" charset="0"/>
              </a:rPr>
              <a:t>alla propria banca o </a:t>
            </a:r>
            <a:r>
              <a:rPr lang="it-IT" sz="2200" b="1" dirty="0" smtClean="0">
                <a:latin typeface="+mj-lt"/>
                <a:cs typeface="Arial" pitchFamily="34" charset="0"/>
              </a:rPr>
              <a:t>intermediario</a:t>
            </a:r>
            <a:endParaRPr lang="it-IT" sz="2200" b="1" dirty="0">
              <a:latin typeface="+mj-lt"/>
              <a:cs typeface="Arial" pitchFamily="34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it-IT" sz="2200" b="1" dirty="0">
                <a:latin typeface="+mj-lt"/>
                <a:cs typeface="Arial" pitchFamily="34" charset="0"/>
              </a:rPr>
              <a:t>a</a:t>
            </a:r>
            <a:r>
              <a:rPr lang="it-IT" sz="2200" b="1" dirty="0" smtClean="0">
                <a:latin typeface="+mj-lt"/>
                <a:cs typeface="Arial" pitchFamily="34" charset="0"/>
              </a:rPr>
              <a:t>nche prima </a:t>
            </a:r>
            <a:r>
              <a:rPr lang="it-IT" sz="2200" b="1" dirty="0">
                <a:latin typeface="+mj-lt"/>
                <a:cs typeface="Arial" pitchFamily="34" charset="0"/>
              </a:rPr>
              <a:t>della comunicazione alla banca, se non c’è dolo o colpa grave </a:t>
            </a:r>
            <a:r>
              <a:rPr lang="it-IT" sz="2200" b="1" dirty="0" smtClean="0">
                <a:latin typeface="+mj-lt"/>
                <a:cs typeface="Arial" pitchFamily="34" charset="0"/>
              </a:rPr>
              <a:t>del cliente non si sopportano perdite salvo una franchigia </a:t>
            </a:r>
            <a:r>
              <a:rPr lang="it-IT" sz="2200" b="1" dirty="0">
                <a:latin typeface="+mj-lt"/>
                <a:cs typeface="Arial" pitchFamily="34" charset="0"/>
              </a:rPr>
              <a:t>di 150 </a:t>
            </a:r>
            <a:r>
              <a:rPr lang="it-IT" sz="2200" b="1" dirty="0" smtClean="0">
                <a:latin typeface="+mj-lt"/>
                <a:cs typeface="Arial" pitchFamily="34" charset="0"/>
              </a:rPr>
              <a:t>euro</a:t>
            </a: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 marL="393192" lvl="1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it-IT" sz="1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Attenzione: denunciare subito furti o smarrimenti 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it-IT" dirty="0" smtClean="0"/>
          </a:p>
          <a:p>
            <a:pPr marL="457200" lvl="1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it-IT" dirty="0"/>
          </a:p>
        </p:txBody>
      </p:sp>
      <p:pic>
        <p:nvPicPr>
          <p:cNvPr id="18436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88913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395288" y="52388"/>
            <a:ext cx="8218487" cy="12731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2800" b="1" kern="0" dirty="0" smtClean="0">
                <a:latin typeface="Arial"/>
              </a:rPr>
              <a:t>Siamo cittadini europei! </a:t>
            </a:r>
            <a:endParaRPr lang="it-IT" sz="2800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528638" y="1700212"/>
            <a:ext cx="8229600" cy="43894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200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sz="2000" dirty="0" smtClean="0"/>
          </a:p>
        </p:txBody>
      </p:sp>
      <p:pic>
        <p:nvPicPr>
          <p:cNvPr id="19460" name="Immagin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881188"/>
            <a:ext cx="5267325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72"/>
          <p:cNvSpPr>
            <a:spLocks noChangeArrowheads="1"/>
          </p:cNvSpPr>
          <p:nvPr/>
        </p:nvSpPr>
        <p:spPr bwMode="auto">
          <a:xfrm>
            <a:off x="6443663" y="1700212"/>
            <a:ext cx="2520950" cy="1368747"/>
          </a:xfrm>
          <a:prstGeom prst="wedgeEllipseCallout">
            <a:avLst>
              <a:gd name="adj1" fmla="val -8560"/>
              <a:gd name="adj2" fmla="val 60028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/>
          <a:lstStyle/>
          <a:p>
            <a:pPr algn="ctr" defTabSz="449263" eaLnBrk="0" hangingPunct="0">
              <a:spcBef>
                <a:spcPts val="300"/>
              </a:spcBef>
              <a:spcAft>
                <a:spcPts val="300"/>
              </a:spcAft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1200" b="1" dirty="0">
                <a:cs typeface="+mn-cs"/>
              </a:rPr>
              <a:t>Comprende i 28 paesi UE più Islanda, Norvegia, Liechtenstein, Svizzera, </a:t>
            </a:r>
            <a:r>
              <a:rPr lang="it-IT" sz="1200" b="1" dirty="0" smtClean="0">
                <a:cs typeface="+mn-cs"/>
              </a:rPr>
              <a:t>Monaco, San Marino</a:t>
            </a:r>
            <a:endParaRPr lang="it-IT" sz="1200" b="1" dirty="0">
              <a:cs typeface="+mn-cs"/>
            </a:endParaRPr>
          </a:p>
        </p:txBody>
      </p:sp>
      <p:pic>
        <p:nvPicPr>
          <p:cNvPr id="19464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214688"/>
            <a:ext cx="14017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395288" y="5075238"/>
            <a:ext cx="8496300" cy="10178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algn="just" defTabSz="449263" eaLnBrk="0" fontAlgn="auto" hangingPunct="0">
              <a:spcBef>
                <a:spcPts val="450"/>
              </a:spcBef>
              <a:spcAft>
                <a:spcPts val="0"/>
              </a:spcAft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000" b="1" kern="0" dirty="0">
                <a:latin typeface="+mj-lt"/>
                <a:cs typeface="+mn-cs"/>
              </a:rPr>
              <a:t>Nella Single Euro </a:t>
            </a:r>
            <a:r>
              <a:rPr lang="it-IT" sz="2000" b="1" kern="0" dirty="0" err="1">
                <a:latin typeface="+mj-lt"/>
                <a:cs typeface="+mn-cs"/>
              </a:rPr>
              <a:t>Payments</a:t>
            </a:r>
            <a:r>
              <a:rPr lang="it-IT" sz="2000" b="1" kern="0" dirty="0">
                <a:latin typeface="+mj-lt"/>
                <a:cs typeface="+mn-cs"/>
              </a:rPr>
              <a:t> Area (SEPA) si possono eseguire pagamenti in Euro (con bonifici, addebiti diretti e carte) e prelievi (con carte) con caratteristiche, diritti e obblighi uniformi, alle medesime condizioni economiche.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395288" y="303213"/>
            <a:ext cx="8229600" cy="1143000"/>
          </a:xfrm>
        </p:spPr>
        <p:txBody>
          <a:bodyPr/>
          <a:lstStyle/>
          <a:p>
            <a:pPr algn="ctr" eaLnBrk="1" hangingPunct="1"/>
            <a:r>
              <a:rPr lang="it-IT" sz="2800" b="1" dirty="0" smtClean="0"/>
              <a:t>Che c’è di nuovo?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it-IT" sz="2000" b="1" kern="0" dirty="0">
                <a:latin typeface="+mj-lt"/>
              </a:rPr>
              <a:t>Il mercato </a:t>
            </a:r>
            <a:r>
              <a:rPr lang="it-IT" sz="2000" b="1" kern="0" dirty="0" smtClean="0">
                <a:latin typeface="+mj-lt"/>
              </a:rPr>
              <a:t>si evolve rapidamente. Ecco alcuni nuovi servizi e canali di accesso agli strumenti di pagamento: </a:t>
            </a:r>
            <a:endParaRPr lang="it-IT" sz="2000" dirty="0" smtClean="0">
              <a:latin typeface="+mj-lt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000" dirty="0" smtClean="0">
              <a:latin typeface="+mj-lt"/>
            </a:endParaRPr>
          </a:p>
          <a:p>
            <a:pPr marL="641033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2000" b="1" kern="0" dirty="0" smtClean="0">
                <a:latin typeface="+mj-lt"/>
              </a:rPr>
              <a:t>carte </a:t>
            </a:r>
            <a:r>
              <a:rPr lang="it-IT" sz="2000" b="1" kern="0" dirty="0">
                <a:latin typeface="+mj-lt"/>
              </a:rPr>
              <a:t>virtuali, </a:t>
            </a:r>
            <a:r>
              <a:rPr lang="it-IT" sz="2000" b="1" kern="0" dirty="0" err="1" smtClean="0">
                <a:latin typeface="+mj-lt"/>
              </a:rPr>
              <a:t>contact-less</a:t>
            </a:r>
            <a:r>
              <a:rPr lang="it-IT" sz="2000" b="1" kern="0" dirty="0">
                <a:latin typeface="+mj-lt"/>
              </a:rPr>
              <a:t>, pagamenti immediati </a:t>
            </a:r>
            <a:r>
              <a:rPr lang="it-IT" sz="2000" b="1" kern="0" dirty="0" err="1">
                <a:latin typeface="+mj-lt"/>
              </a:rPr>
              <a:t>person</a:t>
            </a:r>
            <a:r>
              <a:rPr lang="it-IT" sz="2000" b="1" kern="0" dirty="0">
                <a:latin typeface="+mj-lt"/>
              </a:rPr>
              <a:t> to </a:t>
            </a:r>
            <a:r>
              <a:rPr lang="it-IT" sz="2000" b="1" kern="0" dirty="0" err="1">
                <a:latin typeface="+mj-lt"/>
              </a:rPr>
              <a:t>person</a:t>
            </a:r>
            <a:r>
              <a:rPr lang="it-IT" sz="2000" b="1" kern="0" dirty="0">
                <a:latin typeface="+mj-lt"/>
              </a:rPr>
              <a:t>  (come </a:t>
            </a:r>
            <a:r>
              <a:rPr lang="it-IT" sz="2000" b="1" kern="0" dirty="0" err="1">
                <a:latin typeface="+mj-lt"/>
              </a:rPr>
              <a:t>Pingit</a:t>
            </a:r>
            <a:r>
              <a:rPr lang="it-IT" sz="2000" b="1" kern="0" dirty="0">
                <a:latin typeface="+mj-lt"/>
              </a:rPr>
              <a:t> in UK e m-pesa in Africa</a:t>
            </a:r>
            <a:r>
              <a:rPr lang="it-IT" sz="2000" b="1" kern="0" dirty="0" smtClean="0">
                <a:latin typeface="+mj-lt"/>
              </a:rPr>
              <a:t>)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000" b="1" kern="0" dirty="0">
              <a:latin typeface="+mj-lt"/>
            </a:endParaRPr>
          </a:p>
          <a:p>
            <a:pPr marL="641033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2000" b="1" kern="0" dirty="0" smtClean="0">
                <a:latin typeface="+mj-lt"/>
              </a:rPr>
              <a:t>mobile </a:t>
            </a:r>
            <a:r>
              <a:rPr lang="it-IT" sz="2000" b="1" kern="0" dirty="0">
                <a:latin typeface="+mj-lt"/>
              </a:rPr>
              <a:t>(Banking, </a:t>
            </a:r>
            <a:r>
              <a:rPr lang="it-IT" sz="2000" b="1" kern="0" dirty="0" err="1">
                <a:latin typeface="+mj-lt"/>
              </a:rPr>
              <a:t>P</a:t>
            </a:r>
            <a:r>
              <a:rPr lang="it-IT" sz="2000" b="1" kern="0" dirty="0" err="1" smtClean="0">
                <a:latin typeface="+mj-lt"/>
              </a:rPr>
              <a:t>ayments</a:t>
            </a:r>
            <a:r>
              <a:rPr lang="it-IT" sz="2000" b="1" kern="0" dirty="0">
                <a:latin typeface="+mj-lt"/>
              </a:rPr>
              <a:t>, POS),  Internet (Home banking</a:t>
            </a:r>
            <a:r>
              <a:rPr lang="it-IT" sz="2000" b="1" kern="0" dirty="0" smtClean="0">
                <a:latin typeface="+mj-lt"/>
              </a:rPr>
              <a:t>), </a:t>
            </a:r>
            <a:r>
              <a:rPr lang="it-IT" sz="2000" b="1" kern="0" dirty="0">
                <a:latin typeface="+mj-lt"/>
              </a:rPr>
              <a:t>servizi di accesso al conto o alle carte di pagamento di supporto all’e-commerce (come </a:t>
            </a:r>
            <a:r>
              <a:rPr lang="it-IT" sz="2000" b="1" kern="0" dirty="0" err="1">
                <a:latin typeface="+mj-lt"/>
              </a:rPr>
              <a:t>Sofort</a:t>
            </a:r>
            <a:r>
              <a:rPr lang="it-IT" sz="2000" b="1" kern="0" dirty="0">
                <a:latin typeface="+mj-lt"/>
              </a:rPr>
              <a:t>, </a:t>
            </a:r>
            <a:r>
              <a:rPr lang="it-IT" sz="2000" b="1" kern="0" dirty="0" err="1">
                <a:latin typeface="+mj-lt"/>
              </a:rPr>
              <a:t>Paypal</a:t>
            </a:r>
            <a:r>
              <a:rPr lang="it-IT" sz="2000" b="1" kern="0" dirty="0">
                <a:latin typeface="+mj-lt"/>
              </a:rPr>
              <a:t>, Google etc.)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it-IT" sz="2000" b="1" kern="0" dirty="0" smtClean="0">
              <a:latin typeface="Arial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Anche </a:t>
            </a:r>
            <a:r>
              <a:rPr lang="it-IT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offrira’</a:t>
            </a: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pagamenti?</a:t>
            </a:r>
          </a:p>
        </p:txBody>
      </p:sp>
      <p:pic>
        <p:nvPicPr>
          <p:cNvPr id="20484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7452320" y="4797152"/>
            <a:ext cx="850577" cy="1367383"/>
            <a:chOff x="4346" y="808"/>
            <a:chExt cx="844" cy="1441"/>
          </a:xfrm>
        </p:grpSpPr>
        <p:pic>
          <p:nvPicPr>
            <p:cNvPr id="7" name="Picture 23" descr="Mobile_plai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46" y="808"/>
              <a:ext cx="844" cy="1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4" descr="SC20120222-135810_correc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88" y="1039"/>
              <a:ext cx="549" cy="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615950" y="360363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2800" b="1" kern="0" dirty="0" smtClean="0">
                <a:latin typeface="Arial"/>
              </a:rPr>
              <a:t>Siamo utenti consapevoli?</a:t>
            </a:r>
            <a:endParaRPr lang="it-IT" sz="2800" dirty="0" smtClean="0"/>
          </a:p>
        </p:txBody>
      </p:sp>
      <p:pic>
        <p:nvPicPr>
          <p:cNvPr id="21507" name="Immagin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595313" y="1916112"/>
            <a:ext cx="8229600" cy="45372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§"/>
              <a:defRPr sz="17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 smtClean="0">
                <a:latin typeface="+mj-lt"/>
              </a:rPr>
              <a:t>Conoscere</a:t>
            </a:r>
            <a:r>
              <a:rPr lang="en-GB" sz="2000" b="1" kern="0" dirty="0" smtClean="0">
                <a:latin typeface="+mj-lt"/>
              </a:rPr>
              <a:t> le </a:t>
            </a:r>
            <a:r>
              <a:rPr lang="en-GB" sz="2000" b="1" kern="0" dirty="0" err="1" smtClean="0">
                <a:latin typeface="+mj-lt"/>
              </a:rPr>
              <a:t>caratteristiche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dei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servizi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offerti</a:t>
            </a:r>
            <a:r>
              <a:rPr lang="en-GB" sz="2000" b="1" kern="0" dirty="0" smtClean="0">
                <a:latin typeface="+mj-lt"/>
              </a:rPr>
              <a:t> e </a:t>
            </a:r>
            <a:r>
              <a:rPr lang="en-GB" sz="2000" b="1" kern="0" dirty="0" err="1" smtClean="0">
                <a:latin typeface="+mj-lt"/>
              </a:rPr>
              <a:t>decidere</a:t>
            </a:r>
            <a:r>
              <a:rPr lang="en-GB" sz="2000" b="1" kern="0" dirty="0" smtClean="0">
                <a:latin typeface="+mj-lt"/>
              </a:rPr>
              <a:t> quale è </a:t>
            </a:r>
            <a:r>
              <a:rPr lang="en-GB" sz="2000" b="1" kern="0" dirty="0" err="1" smtClean="0">
                <a:latin typeface="+mj-lt"/>
              </a:rPr>
              <a:t>più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adatto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alle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nostre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esigenze</a:t>
            </a:r>
            <a:r>
              <a:rPr lang="en-GB" sz="2000" b="1" kern="0" dirty="0" smtClean="0">
                <a:latin typeface="+mj-lt"/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 smtClean="0">
                <a:latin typeface="+mj-lt"/>
              </a:rPr>
              <a:t>Capire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bene</a:t>
            </a:r>
            <a:r>
              <a:rPr lang="en-GB" sz="2000" b="1" kern="0" dirty="0" smtClean="0">
                <a:latin typeface="+mj-lt"/>
              </a:rPr>
              <a:t> chi ci </a:t>
            </a:r>
            <a:r>
              <a:rPr lang="en-GB" sz="2000" b="1" kern="0" dirty="0" err="1" smtClean="0">
                <a:latin typeface="+mj-lt"/>
              </a:rPr>
              <a:t>vende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il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servizio</a:t>
            </a:r>
            <a:r>
              <a:rPr lang="en-GB" sz="2000" b="1" kern="0" dirty="0" smtClean="0">
                <a:latin typeface="+mj-lt"/>
              </a:rPr>
              <a:t>. E’ un </a:t>
            </a:r>
            <a:r>
              <a:rPr lang="en-GB" sz="2000" b="1" kern="0" dirty="0" err="1" smtClean="0">
                <a:latin typeface="+mj-lt"/>
              </a:rPr>
              <a:t>soggetto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finanziario</a:t>
            </a:r>
            <a:r>
              <a:rPr lang="en-GB" sz="2000" b="1" kern="0" dirty="0" smtClean="0">
                <a:latin typeface="+mj-lt"/>
              </a:rPr>
              <a:t>? E’ </a:t>
            </a:r>
            <a:r>
              <a:rPr lang="en-GB" sz="2000" b="1" kern="0" dirty="0" err="1" smtClean="0">
                <a:latin typeface="+mj-lt"/>
              </a:rPr>
              <a:t>una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banca</a:t>
            </a:r>
            <a:r>
              <a:rPr lang="en-GB" sz="2000" b="1" kern="0" dirty="0" smtClean="0">
                <a:latin typeface="+mj-lt"/>
              </a:rPr>
              <a:t>? 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 smtClean="0">
                <a:latin typeface="+mj-lt"/>
              </a:rPr>
              <a:t>Valutare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i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possibili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rischi</a:t>
            </a:r>
            <a:r>
              <a:rPr lang="en-GB" sz="2000" b="1" kern="0" dirty="0" smtClean="0">
                <a:latin typeface="+mj-lt"/>
              </a:rPr>
              <a:t>, le </a:t>
            </a:r>
            <a:r>
              <a:rPr lang="en-GB" sz="2000" b="1" kern="0" dirty="0" err="1" smtClean="0">
                <a:latin typeface="+mj-lt"/>
              </a:rPr>
              <a:t>cautele</a:t>
            </a:r>
            <a:r>
              <a:rPr lang="en-GB" sz="2000" b="1" kern="0" dirty="0" smtClean="0">
                <a:latin typeface="+mj-lt"/>
              </a:rPr>
              <a:t> da </a:t>
            </a:r>
            <a:r>
              <a:rPr lang="en-GB" sz="2000" b="1" kern="0" dirty="0" err="1" smtClean="0">
                <a:latin typeface="+mj-lt"/>
              </a:rPr>
              <a:t>adottare</a:t>
            </a:r>
            <a:r>
              <a:rPr lang="en-GB" sz="2000" b="1" kern="0" dirty="0" smtClean="0">
                <a:latin typeface="+mj-lt"/>
              </a:rPr>
              <a:t> e le </a:t>
            </a:r>
            <a:r>
              <a:rPr lang="en-GB" sz="2000" b="1" kern="0" dirty="0" err="1" smtClean="0">
                <a:latin typeface="+mj-lt"/>
              </a:rPr>
              <a:t>tutele</a:t>
            </a:r>
            <a:r>
              <a:rPr lang="en-GB" sz="2000" b="1" kern="0" dirty="0" smtClean="0">
                <a:latin typeface="+mj-lt"/>
              </a:rPr>
              <a:t> a </a:t>
            </a:r>
            <a:r>
              <a:rPr lang="en-GB" sz="2000" b="1" kern="0" dirty="0" err="1" smtClean="0">
                <a:latin typeface="+mj-lt"/>
              </a:rPr>
              <a:t>disposizione</a:t>
            </a:r>
            <a:r>
              <a:rPr lang="en-GB" sz="2000" b="1" kern="0" dirty="0" smtClean="0">
                <a:latin typeface="+mj-lt"/>
              </a:rPr>
              <a:t>.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>
                <a:srgbClr val="CC9900"/>
              </a:buClr>
              <a:buFont typeface="Wingdings" pitchFamily="2" charset="2"/>
              <a:buNone/>
              <a:defRPr/>
            </a:pPr>
            <a:endParaRPr lang="en-GB" sz="2200" b="1" kern="0" dirty="0" smtClean="0">
              <a:solidFill>
                <a:prstClr val="black"/>
              </a:solidFill>
              <a:latin typeface="Arial"/>
              <a:cs typeface="Arial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>
                <a:srgbClr val="CC9900"/>
              </a:buClr>
              <a:buFont typeface="Wingdings" pitchFamily="2" charset="2"/>
              <a:buNone/>
              <a:defRPr/>
            </a:pPr>
            <a:endParaRPr lang="en-GB" sz="2200" b="1" kern="0" dirty="0" smtClean="0">
              <a:solidFill>
                <a:srgbClr val="FF0000"/>
              </a:solidFill>
              <a:latin typeface="Arial"/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Attenzione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>
                <a:srgbClr val="CC9900"/>
              </a:buClr>
              <a:buFont typeface="Wingdings" pitchFamily="2" charset="2"/>
              <a:buNone/>
              <a:defRPr/>
            </a:pPr>
            <a:endParaRPr lang="en-GB" sz="1800" b="1" kern="0" dirty="0" smtClean="0">
              <a:solidFill>
                <a:srgbClr val="FF0000"/>
              </a:solidFill>
              <a:latin typeface="Arial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conservare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bene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pin, token,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credenziali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di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accesso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al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proprio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conto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diffidare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di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richieste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via e-mail (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es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. phishing)</a:t>
            </a:r>
            <a:endParaRPr lang="en-GB" sz="1800" b="1" kern="0" dirty="0" smtClean="0">
              <a:solidFill>
                <a:prstClr val="black"/>
              </a:solidFill>
              <a:latin typeface="Arial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attivare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, se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possibile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, 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sms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alert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controllare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estratti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  <a:r>
              <a:rPr lang="en-GB" sz="1800" b="1" kern="0" dirty="0" err="1" smtClean="0">
                <a:solidFill>
                  <a:srgbClr val="FF0000"/>
                </a:solidFill>
                <a:latin typeface="Arial"/>
                <a:cs typeface="Arial" charset="0"/>
              </a:rPr>
              <a:t>conto</a:t>
            </a:r>
            <a:r>
              <a:rPr lang="en-GB" sz="1800" b="1" kern="0" dirty="0" smtClean="0">
                <a:solidFill>
                  <a:srgbClr val="FF0000"/>
                </a:solidFill>
                <a:latin typeface="Arial"/>
                <a:cs typeface="Arial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Clr>
                <a:schemeClr val="accent3"/>
              </a:buClr>
              <a:defRPr/>
            </a:pPr>
            <a:endParaRPr lang="en-GB" sz="2000" kern="0" dirty="0" smtClean="0">
              <a:latin typeface="Arial"/>
            </a:endParaRPr>
          </a:p>
        </p:txBody>
      </p:sp>
      <p:grpSp>
        <p:nvGrpSpPr>
          <p:cNvPr id="21510" name="Group 4"/>
          <p:cNvGrpSpPr>
            <a:grpSpLocks/>
          </p:cNvGrpSpPr>
          <p:nvPr/>
        </p:nvGrpSpPr>
        <p:grpSpPr bwMode="auto">
          <a:xfrm>
            <a:off x="7164388" y="3603625"/>
            <a:ext cx="1400175" cy="1136650"/>
            <a:chOff x="4630" y="698"/>
            <a:chExt cx="882" cy="716"/>
          </a:xfrm>
        </p:grpSpPr>
        <p:pic>
          <p:nvPicPr>
            <p:cNvPr id="21511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5" y="720"/>
              <a:ext cx="487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512" name="Group 6"/>
            <p:cNvGrpSpPr>
              <a:grpSpLocks/>
            </p:cNvGrpSpPr>
            <p:nvPr/>
          </p:nvGrpSpPr>
          <p:grpSpPr bwMode="auto">
            <a:xfrm>
              <a:off x="4630" y="698"/>
              <a:ext cx="724" cy="716"/>
              <a:chOff x="4438" y="1546"/>
              <a:chExt cx="1164" cy="1164"/>
            </a:xfrm>
          </p:grpSpPr>
          <p:pic>
            <p:nvPicPr>
              <p:cNvPr id="21513" name="Picture 7" descr="securid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38" y="1546"/>
                <a:ext cx="1164" cy="1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4" name="Rectangle 8"/>
              <p:cNvSpPr>
                <a:spLocks noChangeArrowheads="1"/>
              </p:cNvSpPr>
              <p:nvPr/>
            </p:nvSpPr>
            <p:spPr bwMode="auto">
              <a:xfrm>
                <a:off x="4744" y="2056"/>
                <a:ext cx="184" cy="72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81680" y="510323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2400" b="1" kern="0" dirty="0" smtClean="0">
                <a:latin typeface="Arial"/>
              </a:rPr>
              <a:t>Le monete virtuali: il caso </a:t>
            </a:r>
            <a:r>
              <a:rPr lang="it-IT" sz="2400" b="1" kern="0" dirty="0" err="1" smtClean="0">
                <a:latin typeface="Arial"/>
              </a:rPr>
              <a:t>Bitcoin</a:t>
            </a:r>
            <a:r>
              <a:rPr lang="it-IT" sz="2400" b="1" kern="0" dirty="0" smtClean="0">
                <a:latin typeface="Arial"/>
              </a:rPr>
              <a:t> </a:t>
            </a:r>
            <a:endParaRPr lang="it-IT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22532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2096" y="1700808"/>
            <a:ext cx="8229600" cy="46805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§"/>
              <a:defRPr sz="17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CC9900"/>
              </a:buClr>
              <a:defRPr/>
            </a:pPr>
            <a:endParaRPr lang="en-GB" sz="2200" kern="0" dirty="0" smtClean="0">
              <a:latin typeface="Arial"/>
            </a:endParaRPr>
          </a:p>
          <a:p>
            <a:pPr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 smtClean="0">
                <a:latin typeface="+mj-lt"/>
              </a:rPr>
              <a:t>Sono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monete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digitali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>
                <a:latin typeface="+mj-lt"/>
              </a:rPr>
              <a:t>non </a:t>
            </a:r>
            <a:r>
              <a:rPr lang="en-GB" sz="2000" b="1" kern="0" dirty="0" err="1" smtClean="0">
                <a:latin typeface="+mj-lt"/>
              </a:rPr>
              <a:t>regolamentate</a:t>
            </a:r>
            <a:r>
              <a:rPr lang="en-GB" sz="2000" b="1" kern="0" dirty="0" smtClean="0">
                <a:latin typeface="+mj-lt"/>
              </a:rPr>
              <a:t>. </a:t>
            </a:r>
            <a:r>
              <a:rPr lang="en-GB" sz="2000" b="1" kern="0" dirty="0" err="1" smtClean="0">
                <a:latin typeface="+mj-lt"/>
              </a:rPr>
              <a:t>Sono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emesse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>
                <a:latin typeface="+mj-lt"/>
              </a:rPr>
              <a:t>e </a:t>
            </a:r>
            <a:r>
              <a:rPr lang="en-GB" sz="2000" b="1" kern="0" dirty="0" err="1" smtClean="0">
                <a:latin typeface="+mj-lt"/>
              </a:rPr>
              <a:t>controllate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sulla</a:t>
            </a:r>
            <a:r>
              <a:rPr lang="en-GB" sz="2000" b="1" kern="0" dirty="0">
                <a:latin typeface="+mj-lt"/>
              </a:rPr>
              <a:t> base di </a:t>
            </a:r>
            <a:r>
              <a:rPr lang="en-GB" sz="2000" b="1" kern="0" dirty="0" err="1">
                <a:latin typeface="+mj-lt"/>
              </a:rPr>
              <a:t>algoritmi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informatici</a:t>
            </a:r>
            <a:r>
              <a:rPr lang="en-GB" sz="2000" b="1" kern="0" dirty="0" smtClean="0">
                <a:latin typeface="+mj-lt"/>
              </a:rPr>
              <a:t>. </a:t>
            </a:r>
            <a:r>
              <a:rPr lang="en-GB" sz="2000" b="1" kern="0" dirty="0" err="1" smtClean="0">
                <a:latin typeface="+mj-lt"/>
              </a:rPr>
              <a:t>Possono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essere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accettate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su</a:t>
            </a:r>
            <a:r>
              <a:rPr lang="en-GB" sz="2000" b="1" kern="0" dirty="0">
                <a:latin typeface="+mj-lt"/>
              </a:rPr>
              <a:t> base </a:t>
            </a:r>
            <a:r>
              <a:rPr lang="en-GB" sz="2000" b="1" kern="0" dirty="0" err="1">
                <a:latin typeface="+mj-lt"/>
              </a:rPr>
              <a:t>volontaria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dalle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parti</a:t>
            </a:r>
            <a:r>
              <a:rPr lang="en-GB" sz="2000" b="1" kern="0" dirty="0">
                <a:latin typeface="+mj-lt"/>
              </a:rPr>
              <a:t> di </a:t>
            </a:r>
            <a:r>
              <a:rPr lang="en-GB" sz="2000" b="1" kern="0" dirty="0" err="1">
                <a:latin typeface="+mj-lt"/>
              </a:rPr>
              <a:t>una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transazione</a:t>
            </a:r>
            <a:r>
              <a:rPr lang="en-GB" sz="2000" b="1" kern="0" dirty="0">
                <a:latin typeface="+mj-lt"/>
              </a:rPr>
              <a:t> come mezzo di </a:t>
            </a:r>
            <a:r>
              <a:rPr lang="en-GB" sz="2000" b="1" kern="0" dirty="0" err="1">
                <a:latin typeface="+mj-lt"/>
              </a:rPr>
              <a:t>pagamento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alternativo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alla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moneta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legale</a:t>
            </a:r>
            <a:endParaRPr lang="en-GB" sz="2000" b="1" kern="0" dirty="0" smtClean="0">
              <a:latin typeface="+mj-lt"/>
            </a:endParaRPr>
          </a:p>
          <a:p>
            <a:pPr marL="0" indent="0"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endParaRPr lang="en-GB" sz="2000" b="1" kern="0" dirty="0"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>
                <a:latin typeface="+mj-lt"/>
              </a:rPr>
              <a:t>Bitcoin</a:t>
            </a:r>
            <a:r>
              <a:rPr lang="en-GB" sz="2000" b="1" kern="0" dirty="0">
                <a:latin typeface="+mj-lt"/>
              </a:rPr>
              <a:t> è </a:t>
            </a:r>
            <a:r>
              <a:rPr lang="en-GB" sz="2000" b="1" kern="0" dirty="0" smtClean="0">
                <a:latin typeface="+mj-lt"/>
              </a:rPr>
              <a:t>la </a:t>
            </a:r>
            <a:r>
              <a:rPr lang="en-GB" sz="2000" b="1" kern="0" dirty="0" err="1" smtClean="0">
                <a:latin typeface="+mj-lt"/>
              </a:rPr>
              <a:t>moneta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virtuale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che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smtClean="0">
                <a:latin typeface="+mj-lt"/>
              </a:rPr>
              <a:t>ha </a:t>
            </a:r>
            <a:r>
              <a:rPr lang="en-GB" sz="2000" b="1" kern="0" dirty="0" err="1" smtClean="0">
                <a:latin typeface="+mj-lt"/>
              </a:rPr>
              <a:t>avuto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più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rilevanza</a:t>
            </a:r>
            <a:r>
              <a:rPr lang="en-GB" sz="2000" b="1" kern="0" dirty="0" smtClean="0">
                <a:latin typeface="+mj-lt"/>
              </a:rPr>
              <a:t>. Si </a:t>
            </a:r>
            <a:r>
              <a:rPr lang="en-GB" sz="2000" b="1" kern="0" dirty="0" err="1" smtClean="0">
                <a:latin typeface="+mj-lt"/>
              </a:rPr>
              <a:t>può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acquistare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partecipando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alla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sua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creazione</a:t>
            </a:r>
            <a:r>
              <a:rPr lang="en-GB" sz="2000" b="1" kern="0" dirty="0" smtClean="0">
                <a:latin typeface="+mj-lt"/>
              </a:rPr>
              <a:t> o sui </a:t>
            </a:r>
            <a:r>
              <a:rPr lang="en-GB" sz="2000" b="1" kern="0" dirty="0" err="1">
                <a:latin typeface="+mj-lt"/>
              </a:rPr>
              <a:t>mercati</a:t>
            </a:r>
            <a:r>
              <a:rPr lang="en-GB" sz="2000" b="1" kern="0" dirty="0">
                <a:latin typeface="+mj-lt"/>
              </a:rPr>
              <a:t> non </a:t>
            </a:r>
            <a:r>
              <a:rPr lang="en-GB" sz="2000" b="1" kern="0" dirty="0" err="1" smtClean="0">
                <a:latin typeface="+mj-lt"/>
              </a:rPr>
              <a:t>regolamentati</a:t>
            </a:r>
            <a:endParaRPr lang="en-GB" sz="2000" b="1" kern="0" dirty="0" smtClean="0">
              <a:latin typeface="+mj-lt"/>
            </a:endParaRPr>
          </a:p>
          <a:p>
            <a:pPr marL="0" indent="0"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endParaRPr lang="en-GB" sz="2000" b="1" kern="0" dirty="0"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smtClean="0">
                <a:latin typeface="+mj-lt"/>
              </a:rPr>
              <a:t>Il </a:t>
            </a:r>
            <a:r>
              <a:rPr lang="en-GB" sz="2000" b="1" kern="0" dirty="0" err="1" smtClean="0">
                <a:latin typeface="+mj-lt"/>
              </a:rPr>
              <a:t>suo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valore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>
                <a:latin typeface="+mj-lt"/>
              </a:rPr>
              <a:t>è </a:t>
            </a:r>
            <a:r>
              <a:rPr lang="en-GB" sz="2000" b="1" kern="0" dirty="0" err="1">
                <a:latin typeface="+mj-lt"/>
              </a:rPr>
              <a:t>puramente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 smtClean="0">
                <a:latin typeface="+mj-lt"/>
              </a:rPr>
              <a:t>fiduciario</a:t>
            </a:r>
            <a:r>
              <a:rPr lang="en-GB" sz="2000" b="1" kern="0" dirty="0" smtClean="0">
                <a:latin typeface="+mj-lt"/>
              </a:rPr>
              <a:t> (non è </a:t>
            </a:r>
            <a:r>
              <a:rPr lang="en-GB" sz="2000" b="1" kern="0" dirty="0" err="1" smtClean="0">
                <a:latin typeface="+mj-lt"/>
              </a:rPr>
              <a:t>garantito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>
                <a:latin typeface="+mj-lt"/>
              </a:rPr>
              <a:t>da un </a:t>
            </a:r>
            <a:r>
              <a:rPr lang="en-GB" sz="2000" b="1" kern="0" dirty="0" err="1">
                <a:latin typeface="+mj-lt"/>
              </a:rPr>
              <a:t>istituto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centrale</a:t>
            </a:r>
            <a:r>
              <a:rPr lang="en-GB" sz="2000" b="1" kern="0" dirty="0">
                <a:latin typeface="+mj-lt"/>
              </a:rPr>
              <a:t> di </a:t>
            </a:r>
            <a:r>
              <a:rPr lang="en-GB" sz="2000" b="1" kern="0" dirty="0" err="1" smtClean="0">
                <a:latin typeface="+mj-lt"/>
              </a:rPr>
              <a:t>emissione</a:t>
            </a:r>
            <a:r>
              <a:rPr lang="en-GB" sz="2000" b="1" kern="0" dirty="0" smtClean="0">
                <a:latin typeface="+mj-lt"/>
              </a:rPr>
              <a:t>) </a:t>
            </a:r>
            <a:r>
              <a:rPr lang="en-GB" sz="2000" b="1" kern="0" dirty="0" err="1" smtClean="0">
                <a:latin typeface="+mj-lt"/>
              </a:rPr>
              <a:t>ed</a:t>
            </a:r>
            <a:r>
              <a:rPr lang="en-GB" sz="2000" b="1" kern="0" dirty="0" smtClean="0">
                <a:latin typeface="+mj-lt"/>
              </a:rPr>
              <a:t> è </a:t>
            </a:r>
            <a:r>
              <a:rPr lang="en-GB" sz="2000" b="1" kern="0" dirty="0" err="1" smtClean="0">
                <a:latin typeface="+mj-lt"/>
              </a:rPr>
              <a:t>estremamente</a:t>
            </a:r>
            <a:r>
              <a:rPr lang="en-GB" sz="2000" b="1" kern="0" dirty="0" smtClean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variabile</a:t>
            </a:r>
            <a:r>
              <a:rPr lang="en-GB" sz="2000" b="1" kern="0" dirty="0">
                <a:latin typeface="+mj-lt"/>
              </a:rPr>
              <a:t> </a:t>
            </a:r>
            <a:endParaRPr lang="en-GB" sz="2000" b="1" kern="0" dirty="0" smtClean="0">
              <a:latin typeface="+mj-lt"/>
            </a:endParaRPr>
          </a:p>
          <a:p>
            <a:pPr marL="0" indent="0"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endParaRPr lang="en-GB" sz="2000" b="1" kern="0" dirty="0"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accent3"/>
              </a:buClr>
              <a:buSzPct val="110000"/>
              <a:buFont typeface="Arial" pitchFamily="34" charset="0"/>
              <a:buChar char="•"/>
              <a:defRPr/>
            </a:pPr>
            <a:r>
              <a:rPr lang="en-GB" sz="2000" b="1" kern="0" dirty="0" err="1">
                <a:latin typeface="+mj-lt"/>
              </a:rPr>
              <a:t>Detenere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moneta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virtuale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comporta</a:t>
            </a:r>
            <a:r>
              <a:rPr lang="en-GB" sz="2000" b="1" kern="0" dirty="0">
                <a:latin typeface="+mj-lt"/>
              </a:rPr>
              <a:t> </a:t>
            </a:r>
            <a:r>
              <a:rPr lang="en-GB" sz="2000" b="1" kern="0" dirty="0" err="1">
                <a:latin typeface="+mj-lt"/>
              </a:rPr>
              <a:t>rischi</a:t>
            </a:r>
            <a:r>
              <a:rPr lang="en-GB" sz="2000" b="1" kern="0" dirty="0">
                <a:latin typeface="+mj-lt"/>
              </a:rPr>
              <a:t> non </a:t>
            </a:r>
            <a:r>
              <a:rPr lang="en-GB" sz="2000" b="1" kern="0" dirty="0" err="1">
                <a:latin typeface="+mj-lt"/>
              </a:rPr>
              <a:t>trascurabili</a:t>
            </a:r>
            <a:r>
              <a:rPr lang="en-GB" sz="2000" b="1" kern="0" dirty="0"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68313" y="688975"/>
            <a:ext cx="8218487" cy="728663"/>
          </a:xfrm>
        </p:spPr>
        <p:txBody>
          <a:bodyPr/>
          <a:lstStyle/>
          <a:p>
            <a:pPr algn="ctr" eaLnBrk="1" hangingPunct="1"/>
            <a:r>
              <a:rPr lang="it-IT" sz="2900" b="1" dirty="0" smtClean="0"/>
              <a:t>Alcuni raffronti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751387"/>
          </a:xfrm>
        </p:spPr>
        <p:txBody>
          <a:bodyPr>
            <a:normAutofit/>
          </a:bodyPr>
          <a:lstStyle/>
          <a:p>
            <a:pPr marL="457200" indent="-457200" algn="just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Rispetto alla media europea, in Italia si utilizzano di meno gli strumenti alternativi al contante: 75 operazioni </a:t>
            </a:r>
            <a:r>
              <a:rPr lang="it-IT" sz="2000" b="1" dirty="0">
                <a:latin typeface="+mj-lt"/>
                <a:cs typeface="Arial" pitchFamily="34" charset="0"/>
              </a:rPr>
              <a:t>pro-capite </a:t>
            </a:r>
            <a:r>
              <a:rPr lang="it-IT" sz="2000" b="1" dirty="0" smtClean="0">
                <a:latin typeface="+mj-lt"/>
                <a:cs typeface="Arial" pitchFamily="34" charset="0"/>
              </a:rPr>
              <a:t>vs. 190; fra gli strumenti alternativi si usano quelli meno efficienti </a:t>
            </a:r>
            <a:r>
              <a:rPr lang="it-IT" sz="1600" b="1" dirty="0" smtClean="0">
                <a:latin typeface="+mj-lt"/>
                <a:cs typeface="Arial" pitchFamily="34" charset="0"/>
              </a:rPr>
              <a:t>(ad es. assegni)   </a:t>
            </a:r>
            <a:endParaRPr lang="it-IT" sz="1600" b="1" dirty="0">
              <a:latin typeface="+mj-lt"/>
              <a:cs typeface="Arial" pitchFamily="34" charset="0"/>
            </a:endParaRPr>
          </a:p>
          <a:p>
            <a:pPr marL="457200" indent="-45720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endParaRPr lang="it-IT" sz="2000" b="1" dirty="0" smtClean="0">
              <a:latin typeface="+mj-lt"/>
              <a:cs typeface="Arial" pitchFamily="34" charset="0"/>
            </a:endParaRPr>
          </a:p>
          <a:p>
            <a:pPr marL="457200" indent="-45720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endParaRPr lang="it-IT" sz="2000" b="1" dirty="0">
              <a:latin typeface="+mj-lt"/>
              <a:cs typeface="Arial" pitchFamily="34" charset="0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endParaRPr lang="it-IT" sz="2000" b="1" dirty="0">
              <a:latin typeface="+mj-lt"/>
              <a:cs typeface="Arial" pitchFamily="34" charset="0"/>
            </a:endParaRPr>
          </a:p>
          <a:p>
            <a:pPr marL="457200" indent="-45720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endParaRPr lang="it-IT" sz="2000" b="1" dirty="0" smtClean="0">
              <a:latin typeface="+mj-lt"/>
              <a:cs typeface="Arial" pitchFamily="34" charset="0"/>
            </a:endParaRPr>
          </a:p>
          <a:p>
            <a:pPr marL="457200" indent="-457200" algn="just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r>
              <a:rPr lang="it-IT" sz="2000" b="1" dirty="0" smtClean="0">
                <a:latin typeface="+mj-lt"/>
                <a:cs typeface="Arial" pitchFamily="34" charset="0"/>
              </a:rPr>
              <a:t>…anche se la diffusione </a:t>
            </a:r>
            <a:r>
              <a:rPr lang="it-IT" sz="2000" b="1" dirty="0">
                <a:latin typeface="+mj-lt"/>
                <a:cs typeface="Arial" pitchFamily="34" charset="0"/>
              </a:rPr>
              <a:t>di carte </a:t>
            </a:r>
            <a:r>
              <a:rPr lang="it-IT" sz="2000" b="1" dirty="0" smtClean="0">
                <a:latin typeface="+mj-lt"/>
                <a:cs typeface="Arial" pitchFamily="34" charset="0"/>
              </a:rPr>
              <a:t>è in </a:t>
            </a:r>
            <a:r>
              <a:rPr lang="it-IT" sz="2000" b="1" dirty="0">
                <a:latin typeface="+mj-lt"/>
                <a:cs typeface="Arial" pitchFamily="34" charset="0"/>
              </a:rPr>
              <a:t>linea con </a:t>
            </a:r>
            <a:r>
              <a:rPr lang="it-IT" sz="2000" b="1" dirty="0" smtClean="0">
                <a:latin typeface="+mj-lt"/>
                <a:cs typeface="Arial" pitchFamily="34" charset="0"/>
              </a:rPr>
              <a:t>quella europea </a:t>
            </a:r>
            <a:r>
              <a:rPr lang="it-IT" sz="1600" b="1" dirty="0" smtClean="0">
                <a:latin typeface="+mj-lt"/>
                <a:cs typeface="Arial" pitchFamily="34" charset="0"/>
              </a:rPr>
              <a:t>(1,1 </a:t>
            </a:r>
            <a:r>
              <a:rPr lang="it-IT" sz="1600" b="1" dirty="0">
                <a:latin typeface="+mj-lt"/>
                <a:cs typeface="Arial" pitchFamily="34" charset="0"/>
              </a:rPr>
              <a:t>carte </a:t>
            </a:r>
            <a:r>
              <a:rPr lang="it-IT" sz="1600" b="1" dirty="0" smtClean="0">
                <a:latin typeface="+mj-lt"/>
                <a:cs typeface="Arial" pitchFamily="34" charset="0"/>
              </a:rPr>
              <a:t>pro-capite)</a:t>
            </a:r>
            <a:endParaRPr lang="it-IT" sz="1600" b="1" dirty="0">
              <a:latin typeface="+mj-lt"/>
              <a:cs typeface="Arial" pitchFamily="34" charset="0"/>
            </a:endParaRPr>
          </a:p>
          <a:p>
            <a:pPr marL="457200" indent="-457200" algn="just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None/>
              <a:defRPr/>
            </a:pPr>
            <a:endParaRPr lang="it-IT" sz="2000" b="1" dirty="0" smtClean="0">
              <a:latin typeface="+mj-lt"/>
              <a:cs typeface="Arial" pitchFamily="34" charset="0"/>
            </a:endParaRPr>
          </a:p>
          <a:p>
            <a:pPr marL="457200" indent="-457200" algn="just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101000"/>
              <a:buFont typeface="Arial" pitchFamily="34" charset="0"/>
              <a:buChar char="•"/>
              <a:defRPr/>
            </a:pPr>
            <a:r>
              <a:rPr lang="it-IT" sz="2000" b="1" dirty="0">
                <a:latin typeface="+mj-lt"/>
                <a:cs typeface="Arial" pitchFamily="34" charset="0"/>
              </a:rPr>
              <a:t>L</a:t>
            </a:r>
            <a:r>
              <a:rPr lang="it-IT" sz="2000" b="1" dirty="0" smtClean="0">
                <a:latin typeface="+mj-lt"/>
                <a:cs typeface="Arial" pitchFamily="34" charset="0"/>
              </a:rPr>
              <a:t>e </a:t>
            </a:r>
            <a:r>
              <a:rPr lang="it-IT" sz="2000" b="1" dirty="0">
                <a:latin typeface="+mj-lt"/>
                <a:cs typeface="Arial" pitchFamily="34" charset="0"/>
              </a:rPr>
              <a:t>carte di pagamento vengono </a:t>
            </a:r>
            <a:r>
              <a:rPr lang="it-IT" sz="2000" b="1" dirty="0" smtClean="0">
                <a:latin typeface="+mj-lt"/>
                <a:cs typeface="Arial" pitchFamily="34" charset="0"/>
              </a:rPr>
              <a:t>utilizzate per il </a:t>
            </a:r>
            <a:r>
              <a:rPr lang="it-IT" sz="2000" b="1" dirty="0">
                <a:latin typeface="+mj-lt"/>
                <a:cs typeface="Arial" pitchFamily="34" charset="0"/>
              </a:rPr>
              <a:t>prelievo </a:t>
            </a:r>
            <a:r>
              <a:rPr lang="it-IT" sz="2000" b="1" dirty="0" smtClean="0">
                <a:latin typeface="+mj-lt"/>
                <a:cs typeface="Arial" pitchFamily="34" charset="0"/>
              </a:rPr>
              <a:t>di contante più che negli altri paesi europei. Anche il </a:t>
            </a:r>
            <a:r>
              <a:rPr lang="it-IT" sz="2000" b="1" dirty="0">
                <a:latin typeface="+mj-lt"/>
                <a:cs typeface="Arial" pitchFamily="34" charset="0"/>
              </a:rPr>
              <a:t>valore medio </a:t>
            </a:r>
            <a:r>
              <a:rPr lang="it-IT" sz="2000" b="1" dirty="0" smtClean="0">
                <a:latin typeface="+mj-lt"/>
                <a:cs typeface="Arial" pitchFamily="34" charset="0"/>
              </a:rPr>
              <a:t>dei prelievi è più elevato (</a:t>
            </a:r>
            <a:r>
              <a:rPr lang="it-IT" sz="2000" b="1" dirty="0">
                <a:latin typeface="+mj-lt"/>
                <a:cs typeface="Arial" pitchFamily="34" charset="0"/>
              </a:rPr>
              <a:t>€180 vs. €110 media UE</a:t>
            </a:r>
            <a:r>
              <a:rPr lang="it-IT" sz="2000" b="1" dirty="0" smtClean="0">
                <a:latin typeface="+mj-lt"/>
                <a:cs typeface="Arial" pitchFamily="34" charset="0"/>
              </a:rPr>
              <a:t>)</a:t>
            </a:r>
            <a:endParaRPr lang="it-IT" sz="2000" dirty="0" smtClean="0">
              <a:latin typeface="+mj-lt"/>
            </a:endParaRPr>
          </a:p>
        </p:txBody>
      </p:sp>
      <p:pic>
        <p:nvPicPr>
          <p:cNvPr id="9220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 descr="j04223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605" y="2564904"/>
            <a:ext cx="1439863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5613" y="1268413"/>
            <a:ext cx="8229600" cy="969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3200" b="1" dirty="0" err="1" smtClean="0"/>
              <a:t>Operazioni</a:t>
            </a:r>
            <a:r>
              <a:rPr lang="en-GB" sz="3200" b="1" dirty="0" smtClean="0"/>
              <a:t> con carte </a:t>
            </a:r>
            <a:r>
              <a:rPr lang="en-GB" sz="3200" b="1" dirty="0" err="1" smtClean="0"/>
              <a:t>di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debito</a:t>
            </a:r>
            <a:r>
              <a:rPr lang="en-GB" sz="3200" b="1" dirty="0" smtClean="0"/>
              <a:t> in Italia</a:t>
            </a:r>
            <a:r>
              <a:rPr lang="en-GB" sz="1500" b="1" kern="0" dirty="0" smtClean="0">
                <a:latin typeface="Arial"/>
              </a:rPr>
              <a:t/>
            </a:r>
            <a:br>
              <a:rPr lang="en-GB" sz="1500" b="1" kern="0" dirty="0" smtClean="0">
                <a:latin typeface="Arial"/>
              </a:rPr>
            </a:br>
            <a:r>
              <a:rPr lang="en-GB" sz="1300" b="1" kern="0" dirty="0" smtClean="0">
                <a:latin typeface="Arial"/>
              </a:rPr>
              <a:t/>
            </a:r>
            <a:br>
              <a:rPr lang="en-GB" sz="1300" b="1" kern="0" dirty="0" smtClean="0">
                <a:latin typeface="Arial"/>
              </a:rPr>
            </a:br>
            <a:r>
              <a:rPr lang="en-GB" sz="2000" b="1" i="1" kern="0" dirty="0" smtClean="0">
                <a:latin typeface="Arial"/>
              </a:rPr>
              <a:t>(</a:t>
            </a:r>
            <a:r>
              <a:rPr lang="en-GB" sz="2000" b="1" kern="0" dirty="0" err="1" smtClean="0">
                <a:latin typeface="Arial"/>
              </a:rPr>
              <a:t>dati</a:t>
            </a:r>
            <a:r>
              <a:rPr lang="en-GB" sz="2000" b="1" kern="0" dirty="0" smtClean="0">
                <a:latin typeface="Arial"/>
              </a:rPr>
              <a:t> in </a:t>
            </a:r>
            <a:r>
              <a:rPr lang="en-GB" sz="2000" b="1" kern="0" dirty="0" err="1" smtClean="0">
                <a:latin typeface="Arial"/>
              </a:rPr>
              <a:t>migliaia</a:t>
            </a:r>
            <a:r>
              <a:rPr lang="en-GB" sz="2000" b="1" kern="0" dirty="0" smtClean="0">
                <a:latin typeface="Arial"/>
              </a:rPr>
              <a:t>)</a:t>
            </a:r>
            <a:endParaRPr lang="it-IT" b="1" dirty="0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 smtClean="0"/>
          </a:p>
          <a:p>
            <a:pPr marL="0" indent="0" algn="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it-IT" dirty="0" smtClean="0"/>
          </a:p>
        </p:txBody>
      </p:sp>
      <p:pic>
        <p:nvPicPr>
          <p:cNvPr id="10244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565400"/>
            <a:ext cx="7713663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en-GB" sz="3600" b="1" dirty="0" smtClean="0"/>
              <a:t> </a:t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GB" sz="3600" b="1" dirty="0" smtClean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   Quali strumenti di pagamento possiamo usare invece di contante e assegni?</a:t>
            </a:r>
            <a:br>
              <a:rPr lang="it-IT" dirty="0" smtClean="0"/>
            </a:b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Come funzionano ?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Cosa dobbiamo sapere per non avere problemi nell’utilizzo ?</a:t>
            </a:r>
            <a:endParaRPr lang="it-IT" dirty="0"/>
          </a:p>
        </p:txBody>
      </p:sp>
      <p:pic>
        <p:nvPicPr>
          <p:cNvPr id="11267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0067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payWave_mob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08920"/>
            <a:ext cx="29001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900113" y="1700213"/>
            <a:ext cx="7623175" cy="1752600"/>
          </a:xfrm>
          <a:noFill/>
        </p:spPr>
        <p:txBody>
          <a:bodyPr/>
          <a:lstStyle/>
          <a:p>
            <a:pPr eaLnBrk="1" hangingPunct="1"/>
            <a:r>
              <a:rPr lang="it-IT" sz="4000" smtClean="0"/>
              <a:t>IL CONTO CORRENTE</a:t>
            </a:r>
          </a:p>
        </p:txBody>
      </p:sp>
      <p:sp>
        <p:nvSpPr>
          <p:cNvPr id="3075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sz="2400" dirty="0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F202DDE-7284-4B89-A59F-0A53FE40FD6E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7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1514475" y="2879725"/>
            <a:ext cx="12128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it-IT" sz="1200">
                <a:latin typeface="Times New Roman" pitchFamily="18" charset="0"/>
                <a:cs typeface="Times New Roman" pitchFamily="18" charset="0"/>
              </a:rPr>
              <a:t>         	   </a:t>
            </a:r>
            <a:endParaRPr lang="it-IT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197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D08CE5-8339-49BD-B8D8-E393682987B4}" type="slidenum">
              <a:rPr lang="en-GB" altLang="en-US" smtClean="0">
                <a:latin typeface="Garamond" pitchFamily="18" charset="0"/>
              </a:rPr>
              <a:pPr eaLnBrk="1" hangingPunct="1"/>
              <a:t>8</a:t>
            </a:fld>
            <a:endParaRPr lang="en-GB" altLang="en-US" smtClean="0">
              <a:latin typeface="Garamond" pitchFamily="18" charset="0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116013" y="1557338"/>
            <a:ext cx="7056437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fr-BE" sz="1600" i="1">
              <a:solidFill>
                <a:schemeClr val="accent2"/>
              </a:solidFill>
            </a:endParaRPr>
          </a:p>
          <a:p>
            <a:pPr eaLnBrk="0" hangingPunct="0"/>
            <a:endParaRPr lang="it-IT" sz="1200" i="1">
              <a:solidFill>
                <a:srgbClr val="990033"/>
              </a:solidFill>
            </a:endParaRPr>
          </a:p>
          <a:p>
            <a:pPr eaLnBrk="0" hangingPunct="0"/>
            <a:endParaRPr lang="it-IT" sz="16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00113" y="333375"/>
            <a:ext cx="7416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it-IT" sz="2400" b="1" dirty="0">
                <a:solidFill>
                  <a:srgbClr val="003399"/>
                </a:solidFill>
              </a:rPr>
              <a:t>LA MONETA BANCARIA</a:t>
            </a:r>
            <a:endParaRPr lang="en-GB" sz="2400" b="1" dirty="0">
              <a:solidFill>
                <a:srgbClr val="003399"/>
              </a:solidFill>
            </a:endParaRP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28638" y="1196975"/>
            <a:ext cx="8229600" cy="468153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endParaRPr lang="it-IT" dirty="0" smtClean="0"/>
          </a:p>
          <a:p>
            <a:pPr algn="just" eaLnBrk="1" hangingPunct="1">
              <a:lnSpc>
                <a:spcPct val="90000"/>
              </a:lnSpc>
            </a:pPr>
            <a:r>
              <a:rPr lang="it-IT" sz="2800" dirty="0" smtClean="0"/>
              <a:t>Consente di scambiare beni e servizi senza l’uso del denaro contante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sz="2800" dirty="0" smtClean="0"/>
              <a:t>Poggia su una serie di strumenti organizzati e gestiti da banche e altri operatori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sz="2800" dirty="0" smtClean="0"/>
              <a:t>Presuppone, di norma, il fondamentale strumento del conto corrente</a:t>
            </a:r>
          </a:p>
        </p:txBody>
      </p:sp>
    </p:spTree>
    <p:extLst>
      <p:ext uri="{BB962C8B-B14F-4D97-AF65-F5344CB8AC3E}">
        <p14:creationId xmlns:p14="http://schemas.microsoft.com/office/powerpoint/2010/main" val="398780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F284D37-5500-448D-B85E-489679838FDA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9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288032"/>
          </a:xfrm>
        </p:spPr>
        <p:txBody>
          <a:bodyPr/>
          <a:lstStyle/>
          <a:p>
            <a:pPr eaLnBrk="1" hangingPunct="1"/>
            <a:r>
              <a:rPr lang="it-IT" dirty="0" smtClean="0"/>
              <a:t>IL CONTO CORRENTE</a:t>
            </a:r>
            <a:endParaRPr lang="en-GB" dirty="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489825" cy="4896321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it-IT" dirty="0" smtClean="0"/>
              <a:t>Il conto corrente semplifica la gestione del denaro</a:t>
            </a:r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it-IT" dirty="0" smtClean="0"/>
              <a:t>È una forma di deposito che consente di utilizzare la</a:t>
            </a:r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it-IT" dirty="0" smtClean="0"/>
              <a:t>moneta bancaria	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it-IT" dirty="0" smtClean="0"/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it-IT" dirty="0" smtClean="0"/>
              <a:t>	</a:t>
            </a:r>
          </a:p>
          <a:p>
            <a:pPr marL="0" indent="0" algn="just" eaLnBrk="1" hangingPunct="1">
              <a:buNone/>
            </a:pPr>
            <a:r>
              <a:rPr lang="it-IT" sz="2000" dirty="0" smtClean="0"/>
              <a:t>Il </a:t>
            </a:r>
            <a:r>
              <a:rPr lang="it-IT" sz="2000" dirty="0"/>
              <a:t>cliente deposita in banca il </a:t>
            </a:r>
            <a:r>
              <a:rPr lang="it-IT" sz="2000" dirty="0" smtClean="0"/>
              <a:t>denaro, la </a:t>
            </a:r>
            <a:r>
              <a:rPr lang="it-IT" sz="2000" dirty="0"/>
              <a:t>banca lo custodisce e offre una serie di </a:t>
            </a:r>
            <a:r>
              <a:rPr lang="it-IT" sz="2000" dirty="0" smtClean="0"/>
              <a:t>servizi, quali </a:t>
            </a:r>
            <a:r>
              <a:rPr lang="it-IT" sz="2000" dirty="0"/>
              <a:t>accredito dello stipendio o della </a:t>
            </a:r>
            <a:r>
              <a:rPr lang="it-IT" sz="2000" dirty="0" smtClean="0"/>
              <a:t>pensione, pagamenti</a:t>
            </a:r>
            <a:r>
              <a:rPr lang="it-IT" sz="2000" dirty="0"/>
              <a:t>, incassi, bonifici, domiciliazione </a:t>
            </a:r>
            <a:r>
              <a:rPr lang="it-IT" sz="2000" dirty="0" smtClean="0"/>
              <a:t>delle bollette</a:t>
            </a:r>
            <a:r>
              <a:rPr lang="it-IT" sz="2000" dirty="0"/>
              <a:t>, carta di debito (Bancomat), carta </a:t>
            </a:r>
            <a:r>
              <a:rPr lang="it-IT" sz="2000" dirty="0" smtClean="0"/>
              <a:t>di credito</a:t>
            </a:r>
            <a:r>
              <a:rPr lang="it-IT" sz="2000" dirty="0"/>
              <a:t>, assegni. Il cliente può versare e </a:t>
            </a:r>
            <a:r>
              <a:rPr lang="it-IT" sz="2000" dirty="0" smtClean="0"/>
              <a:t>prelevare denaro </a:t>
            </a:r>
            <a:r>
              <a:rPr lang="it-IT" sz="2000" dirty="0"/>
              <a:t>dal conto corrente in qualsiasi momento</a:t>
            </a:r>
            <a:endParaRPr lang="it-IT" sz="2000" dirty="0" smtClean="0"/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4370388" y="2819400"/>
            <a:ext cx="485775" cy="936625"/>
          </a:xfrm>
          <a:prstGeom prst="downArrow">
            <a:avLst>
              <a:gd name="adj1" fmla="val 50000"/>
              <a:gd name="adj2" fmla="val 48203"/>
            </a:avLst>
          </a:prstGeom>
          <a:solidFill>
            <a:srgbClr val="003366"/>
          </a:solidFill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373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2445</TotalTime>
  <Words>2441</Words>
  <Application>Microsoft Office PowerPoint</Application>
  <PresentationFormat>Presentazione su schermo (4:3)</PresentationFormat>
  <Paragraphs>267</Paragraphs>
  <Slides>37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8" baseType="lpstr">
      <vt:lpstr>Equinozio</vt:lpstr>
      <vt:lpstr>Presentazione standard di PowerPoint</vt:lpstr>
      <vt:lpstr>L’uso del contante in Italia</vt:lpstr>
      <vt:lpstr>Strumenti di pagamento alternativi: il gap italiano  Numero di  pagamenti per abitante con strumenti diversi dal contante (2012) Area Euro </vt:lpstr>
      <vt:lpstr>Alcuni raffronti</vt:lpstr>
      <vt:lpstr>Operazioni con carte di debito in Italia  (dati in migliaia)</vt:lpstr>
      <vt:lpstr>   </vt:lpstr>
      <vt:lpstr>IL CONTO CORRENTE</vt:lpstr>
      <vt:lpstr>Presentazione standard di PowerPoint</vt:lpstr>
      <vt:lpstr>IL CONTO CORRENTE</vt:lpstr>
      <vt:lpstr> I DIVERSI UTILIZZI </vt:lpstr>
      <vt:lpstr>IL CONTO CORRENTE </vt:lpstr>
      <vt:lpstr>Popolazione con un conto corrente  (Global Financial Inclusion Database, 2011)</vt:lpstr>
      <vt:lpstr>IL  CONTO CORRENTE </vt:lpstr>
      <vt:lpstr>I TIPI DI CONTO</vt:lpstr>
      <vt:lpstr>IL CONTO CORRENTE DI BASE </vt:lpstr>
      <vt:lpstr>I COSTI</vt:lpstr>
      <vt:lpstr>L’INDICATORE SINTETICO DI COSTO </vt:lpstr>
      <vt:lpstr>LA MOVIMENTAZIONE DEL  CONTO CORRENTE  </vt:lpstr>
      <vt:lpstr>Le date</vt:lpstr>
      <vt:lpstr>IL SALDO</vt:lpstr>
      <vt:lpstr>LO SCOPERTO DI CONTO</vt:lpstr>
      <vt:lpstr>IL CONTROLLO</vt:lpstr>
      <vt:lpstr>L’ESTRATTO CONTO</vt:lpstr>
      <vt:lpstr>LETTURA DI UN ESTRATTO CONTO</vt:lpstr>
      <vt:lpstr>LETTURA DI UN ESTRATTO CONTO</vt:lpstr>
      <vt:lpstr>LETTURA DI UN ESTRATTO CONTO</vt:lpstr>
      <vt:lpstr>Bonifici </vt:lpstr>
      <vt:lpstr>Addebiti diretti</vt:lpstr>
      <vt:lpstr>Le carte di pagamento </vt:lpstr>
      <vt:lpstr>La carta di credito </vt:lpstr>
      <vt:lpstr>La carta di debito</vt:lpstr>
      <vt:lpstr>La carta prepagata </vt:lpstr>
      <vt:lpstr>Quali tutele? </vt:lpstr>
      <vt:lpstr>Siamo cittadini europei! </vt:lpstr>
      <vt:lpstr>Che c’è di nuovo?</vt:lpstr>
      <vt:lpstr>Siamo utenti consapevoli?</vt:lpstr>
      <vt:lpstr>Le monete virtuali: il caso Bitcoin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Claudio Traini</dc:creator>
  <cp:lastModifiedBy>Maurizio Benaglio</cp:lastModifiedBy>
  <cp:revision>216</cp:revision>
  <cp:lastPrinted>2014-04-24T11:14:43Z</cp:lastPrinted>
  <dcterms:created xsi:type="dcterms:W3CDTF">2011-05-02T13:19:51Z</dcterms:created>
  <dcterms:modified xsi:type="dcterms:W3CDTF">2018-02-16T09:03:44Z</dcterms:modified>
</cp:coreProperties>
</file>